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2.png" ContentType="image/png"/>
  <Override PartName="/ppt/media/image31.png" ContentType="image/png"/>
  <Override PartName="/ppt/media/image30.png" ContentType="image/png"/>
  <Override PartName="/ppt/media/image29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0.jpeg" ContentType="image/jpeg"/>
  <Override PartName="/ppt/media/image21.png" ContentType="image/png"/>
  <Override PartName="/ppt/media/image19.png" ContentType="image/png"/>
  <Override PartName="/ppt/media/image18.jpeg" ContentType="image/jpeg"/>
  <Override PartName="/ppt/media/image15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28.png" ContentType="image/png"/>
  <Override PartName="/ppt/media/image5.png" ContentType="image/png"/>
  <Override PartName="/ppt/media/image10.jpeg" ContentType="image/jpeg"/>
  <Override PartName="/ppt/media/image9.png" ContentType="image/png"/>
  <Override PartName="/ppt/media/image33.png" ContentType="image/png"/>
  <Override PartName="/ppt/media/image1.jpeg" ContentType="image/jpeg"/>
  <Override PartName="/ppt/media/image7.png" ContentType="image/png"/>
  <Override PartName="/ppt/media/image6.jpeg" ContentType="image/jpeg"/>
  <Override PartName="/ppt/media/image8.png" ContentType="image/png"/>
  <Override PartName="/ppt/media/image14.jpeg" ContentType="image/jpe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3"/>
          <a:stretch/>
        </p:blipFill>
        <p:spPr>
          <a:xfrm>
            <a:off x="7205760" y="3209040"/>
            <a:ext cx="9971280" cy="7954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slide-background-gradient.jpg" descr=""/>
          <p:cNvPicPr/>
          <p:nvPr/>
        </p:nvPicPr>
        <p:blipFill>
          <a:blip r:embed="rId2"/>
          <a:stretch/>
        </p:blipFill>
        <p:spPr>
          <a:xfrm>
            <a:off x="0" y="0"/>
            <a:ext cx="24381720" cy="13713840"/>
          </a:xfrm>
          <a:prstGeom prst="rect">
            <a:avLst/>
          </a:prstGeom>
          <a:ln w="12600">
            <a:noFill/>
          </a:ln>
        </p:spPr>
      </p:pic>
      <p:sp>
        <p:nvSpPr>
          <p:cNvPr id="1" name="CustomShape 1"/>
          <p:cNvSpPr/>
          <p:nvPr/>
        </p:nvSpPr>
        <p:spPr>
          <a:xfrm>
            <a:off x="1289160" y="2246400"/>
            <a:ext cx="21607560" cy="98078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76200" dir="5400000" dist="381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" name="Picture 7" descr=""/>
          <p:cNvPicPr/>
          <p:nvPr/>
        </p:nvPicPr>
        <p:blipFill>
          <a:blip r:embed="rId3"/>
          <a:stretch/>
        </p:blipFill>
        <p:spPr>
          <a:xfrm>
            <a:off x="1289160" y="12424320"/>
            <a:ext cx="4229640" cy="68148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"/>
          <p:cNvPicPr/>
          <p:nvPr/>
        </p:nvPicPr>
        <p:blipFill>
          <a:blip r:embed="rId4"/>
          <a:stretch/>
        </p:blipFill>
        <p:spPr>
          <a:xfrm>
            <a:off x="0" y="0"/>
            <a:ext cx="24381720" cy="1371384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lide-background-gradient.jpg" descr=""/>
          <p:cNvPicPr/>
          <p:nvPr/>
        </p:nvPicPr>
        <p:blipFill>
          <a:blip r:embed="rId2"/>
          <a:stretch/>
        </p:blipFill>
        <p:spPr>
          <a:xfrm>
            <a:off x="0" y="0"/>
            <a:ext cx="24381720" cy="13713840"/>
          </a:xfrm>
          <a:prstGeom prst="rect">
            <a:avLst/>
          </a:prstGeom>
          <a:ln w="12600"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1289160" y="2246400"/>
            <a:ext cx="21607560" cy="98078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76200" dir="5400000" dist="381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2" name="Picture 7" descr=""/>
          <p:cNvPicPr/>
          <p:nvPr/>
        </p:nvPicPr>
        <p:blipFill>
          <a:blip r:embed="rId3"/>
          <a:stretch/>
        </p:blipFill>
        <p:spPr>
          <a:xfrm>
            <a:off x="1289160" y="12424320"/>
            <a:ext cx="4229640" cy="681480"/>
          </a:xfrm>
          <a:prstGeom prst="rect">
            <a:avLst/>
          </a:prstGeom>
          <a:ln>
            <a:noFill/>
          </a:ln>
        </p:spPr>
      </p:pic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lide-background-gradient.jpg" descr=""/>
          <p:cNvPicPr/>
          <p:nvPr/>
        </p:nvPicPr>
        <p:blipFill>
          <a:blip r:embed="rId2"/>
          <a:stretch/>
        </p:blipFill>
        <p:spPr>
          <a:xfrm>
            <a:off x="0" y="0"/>
            <a:ext cx="24381720" cy="13713840"/>
          </a:xfrm>
          <a:prstGeom prst="rect">
            <a:avLst/>
          </a:prstGeom>
          <a:ln w="12600"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1289160" y="2246400"/>
            <a:ext cx="21607560" cy="98078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76200" dir="5400000" dist="381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81" name="Picture 7" descr=""/>
          <p:cNvPicPr/>
          <p:nvPr/>
        </p:nvPicPr>
        <p:blipFill>
          <a:blip r:embed="rId3"/>
          <a:stretch/>
        </p:blipFill>
        <p:spPr>
          <a:xfrm>
            <a:off x="1289160" y="12424320"/>
            <a:ext cx="4229640" cy="68148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lide-background-gradient.jpg" descr=""/>
          <p:cNvPicPr/>
          <p:nvPr/>
        </p:nvPicPr>
        <p:blipFill>
          <a:blip r:embed="rId2"/>
          <a:stretch/>
        </p:blipFill>
        <p:spPr>
          <a:xfrm>
            <a:off x="0" y="0"/>
            <a:ext cx="24381720" cy="13713840"/>
          </a:xfrm>
          <a:prstGeom prst="rect">
            <a:avLst/>
          </a:prstGeom>
          <a:ln w="12600"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1289160" y="2246400"/>
            <a:ext cx="21607560" cy="98078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76200" dir="5400000" dist="381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0" name="Picture 7" descr=""/>
          <p:cNvPicPr/>
          <p:nvPr/>
        </p:nvPicPr>
        <p:blipFill>
          <a:blip r:embed="rId3"/>
          <a:stretch/>
        </p:blipFill>
        <p:spPr>
          <a:xfrm>
            <a:off x="1289160" y="12424320"/>
            <a:ext cx="4229640" cy="681480"/>
          </a:xfrm>
          <a:prstGeom prst="rect">
            <a:avLst/>
          </a:prstGeom>
          <a:ln>
            <a:noFill/>
          </a:ln>
        </p:spPr>
      </p:pic>
      <p:sp>
        <p:nvSpPr>
          <p:cNvPr id="121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-background-gradient.jpg" descr=""/>
          <p:cNvPicPr/>
          <p:nvPr/>
        </p:nvPicPr>
        <p:blipFill>
          <a:blip r:embed="rId2"/>
          <a:stretch/>
        </p:blipFill>
        <p:spPr>
          <a:xfrm>
            <a:off x="0" y="0"/>
            <a:ext cx="24381720" cy="13713840"/>
          </a:xfrm>
          <a:prstGeom prst="rect">
            <a:avLst/>
          </a:prstGeom>
          <a:ln w="12600"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1289160" y="2246400"/>
            <a:ext cx="21607560" cy="98078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76200" dir="5400000" dist="381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59" name="Picture 7" descr=""/>
          <p:cNvPicPr/>
          <p:nvPr/>
        </p:nvPicPr>
        <p:blipFill>
          <a:blip r:embed="rId3"/>
          <a:stretch/>
        </p:blipFill>
        <p:spPr>
          <a:xfrm>
            <a:off x="1289160" y="12424320"/>
            <a:ext cx="4229640" cy="681480"/>
          </a:xfrm>
          <a:prstGeom prst="rect">
            <a:avLst/>
          </a:prstGeom>
          <a:ln>
            <a:noFill/>
          </a:ln>
        </p:spPr>
      </p:pic>
      <p:pic>
        <p:nvPicPr>
          <p:cNvPr id="160" name="slide-background-gradient.jpg" descr=""/>
          <p:cNvPicPr/>
          <p:nvPr/>
        </p:nvPicPr>
        <p:blipFill>
          <a:blip r:embed="rId4"/>
          <a:stretch/>
        </p:blipFill>
        <p:spPr>
          <a:xfrm>
            <a:off x="0" y="0"/>
            <a:ext cx="24381720" cy="13713840"/>
          </a:xfrm>
          <a:prstGeom prst="rect">
            <a:avLst/>
          </a:prstGeom>
          <a:ln w="12600">
            <a:noFill/>
          </a:ln>
        </p:spPr>
      </p:pic>
      <p:pic>
        <p:nvPicPr>
          <p:cNvPr id="161" name="Picture 7" descr=""/>
          <p:cNvPicPr/>
          <p:nvPr/>
        </p:nvPicPr>
        <p:blipFill>
          <a:blip r:embed="rId5"/>
          <a:stretch/>
        </p:blipFill>
        <p:spPr>
          <a:xfrm>
            <a:off x="1289160" y="12424320"/>
            <a:ext cx="4229640" cy="681480"/>
          </a:xfrm>
          <a:prstGeom prst="rect">
            <a:avLst/>
          </a:prstGeom>
          <a:ln>
            <a:noFill/>
          </a:ln>
        </p:spPr>
      </p:pic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032800" y="8733960"/>
            <a:ext cx="15360120" cy="155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4800" strike="noStrike">
                <a:solidFill>
                  <a:srgbClr val="ffffff"/>
                </a:solidFill>
                <a:latin typeface="News Gothic MT"/>
                <a:ea typeface="DejaVu Sans"/>
              </a:rPr>
              <a:t>European Coordination Committee on Human Rights Documentation</a:t>
            </a:r>
            <a:endParaRPr/>
          </a:p>
        </p:txBody>
      </p:sp>
      <p:sp>
        <p:nvSpPr>
          <p:cNvPr id="199" name="CustomShape 2"/>
          <p:cNvSpPr/>
          <p:nvPr/>
        </p:nvSpPr>
        <p:spPr>
          <a:xfrm>
            <a:off x="9235440" y="11415240"/>
            <a:ext cx="4387320" cy="927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600" strike="noStrike">
                <a:solidFill>
                  <a:srgbClr val="ffffff"/>
                </a:solidFill>
                <a:latin typeface="News Gothic MT"/>
                <a:ea typeface="DejaVu Sans"/>
              </a:rPr>
              <a:t>20-21 April 2017 Venice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011680" y="364320"/>
            <a:ext cx="20817720" cy="182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8000" strike="noStrike">
                <a:solidFill>
                  <a:srgbClr val="ffffff"/>
                </a:solidFill>
                <a:latin typeface="Arial"/>
              </a:rPr>
              <a:t>Uwazi demo: human rights reports</a:t>
            </a:r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92520" y="2926080"/>
            <a:ext cx="21944160" cy="79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3200" strike="noStrike">
                <a:latin typeface="Arial"/>
              </a:rPr>
              <a:t>https://hr-reports.uwazi.io/en/ 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645920" y="52920"/>
            <a:ext cx="21304800" cy="20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7200" strike="noStrike">
                <a:solidFill>
                  <a:srgbClr val="eeeeee"/>
                </a:solidFill>
                <a:latin typeface="Arial"/>
                <a:ea typeface="DejaVu Sans"/>
              </a:rPr>
              <a:t>Uwazi: online library for publishing and collaborating on documents  </a:t>
            </a:r>
            <a:endParaRPr/>
          </a:p>
        </p:txBody>
      </p:sp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1463040" y="2377440"/>
            <a:ext cx="21304800" cy="941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1645920" y="52920"/>
            <a:ext cx="21304800" cy="20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7200" strike="noStrike">
                <a:solidFill>
                  <a:srgbClr val="eeeeee"/>
                </a:solidFill>
                <a:latin typeface="Arial"/>
                <a:ea typeface="DejaVu Sans"/>
              </a:rPr>
              <a:t>Uwazi: online library for publishing and collaborating on documents  </a:t>
            </a:r>
            <a:endParaRPr/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1463040" y="2377440"/>
            <a:ext cx="21304800" cy="941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1218960" y="547200"/>
            <a:ext cx="21944160" cy="22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eeeeee"/>
                </a:solidFill>
                <a:latin typeface="Arial"/>
                <a:ea typeface="DejaVu Sans"/>
              </a:rPr>
              <a:t>Uwazi: make references and collaborate on documents</a:t>
            </a:r>
            <a:endParaRPr/>
          </a:p>
        </p:txBody>
      </p:sp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1463040" y="2468880"/>
            <a:ext cx="21304800" cy="941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7200" strike="noStrike">
                <a:solidFill>
                  <a:srgbClr val="eeeeee"/>
                </a:solidFill>
                <a:latin typeface="Arial"/>
                <a:ea typeface="DejaVu Sans"/>
              </a:rPr>
              <a:t>HURIDOCS Collaboratory  </a:t>
            </a:r>
            <a:endParaRPr/>
          </a:p>
        </p:txBody>
      </p:sp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6766560" y="3283200"/>
            <a:ext cx="11430000" cy="73238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1218960" y="547200"/>
            <a:ext cx="21944160" cy="22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7200" strike="noStrike">
                <a:solidFill>
                  <a:srgbClr val="eeeeee"/>
                </a:solidFill>
                <a:latin typeface="Arial"/>
                <a:ea typeface="DejaVu Sans"/>
              </a:rPr>
              <a:t>HURIDOCS Collaboratory  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1250640" y="2828520"/>
            <a:ext cx="21517200" cy="832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7000" strike="noStrike">
                <a:solidFill>
                  <a:srgbClr val="666666"/>
                </a:solidFill>
                <a:latin typeface="Arial"/>
                <a:ea typeface="DejaVu Sans"/>
              </a:rPr>
              <a:t>Online community of practitioners: Collaboratory: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7000" strike="noStrike">
                <a:solidFill>
                  <a:srgbClr val="666666"/>
                </a:solidFill>
                <a:latin typeface="Arial"/>
                <a:ea typeface="DejaVu Sans"/>
              </a:rPr>
              <a:t>Exchange expertise and seek advice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7000" strike="noStrike">
                <a:solidFill>
                  <a:srgbClr val="666666"/>
                </a:solidFill>
                <a:latin typeface="Arial"/>
                <a:ea typeface="DejaVu Sans"/>
              </a:rPr>
              <a:t>Connect and build an online network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7000" strike="noStrike">
                <a:solidFill>
                  <a:srgbClr val="666666"/>
                </a:solidFill>
                <a:latin typeface="Arial"/>
                <a:ea typeface="DejaVu Sans"/>
              </a:rPr>
              <a:t>Benefit from webinars and contribute to online discussions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7000" strike="noStrike">
                <a:solidFill>
                  <a:srgbClr val="666666"/>
                </a:solidFill>
                <a:latin typeface="Arial"/>
                <a:ea typeface="DejaVu Sans"/>
              </a:rPr>
              <a:t>Join Collaboratory: https://collaboratory.huridocs.org/ 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7709040" y="3017520"/>
            <a:ext cx="9479880" cy="2721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6600" strike="noStrike">
                <a:solidFill>
                  <a:srgbClr val="ffffff"/>
                </a:solidFill>
                <a:latin typeface="Raleway Regular"/>
                <a:ea typeface="Raleway Regular"/>
              </a:rPr>
              <a:t>        </a:t>
            </a:r>
            <a:r>
              <a:rPr lang="en-US" sz="6600" strike="noStrike">
                <a:solidFill>
                  <a:srgbClr val="ffffff"/>
                </a:solidFill>
                <a:latin typeface="Raleway Regular"/>
                <a:ea typeface="Raleway Regular"/>
              </a:rPr>
              <a:t>Thank you</a:t>
            </a:r>
            <a:endParaRPr/>
          </a:p>
        </p:txBody>
      </p:sp>
      <p:sp>
        <p:nvSpPr>
          <p:cNvPr id="233" name="CustomShape 2"/>
          <p:cNvSpPr/>
          <p:nvPr/>
        </p:nvSpPr>
        <p:spPr>
          <a:xfrm>
            <a:off x="7134480" y="6105960"/>
            <a:ext cx="9479880" cy="509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333333"/>
                </a:solidFill>
                <a:latin typeface="Arial"/>
                <a:ea typeface="DejaVu Sans"/>
              </a:rPr>
              <a:t>Contact me: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333333"/>
                </a:solidFill>
                <a:latin typeface="Arial"/>
                <a:ea typeface="DejaVu Sans"/>
              </a:rPr>
              <a:t>manushak@huridocs.org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333333"/>
                </a:solidFill>
                <a:latin typeface="Arial"/>
                <a:ea typeface="DejaVu Sans"/>
              </a:rPr>
              <a:t>Visit us: www.huridocs.org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6000" strike="noStrike">
                <a:solidFill>
                  <a:srgbClr val="333333"/>
                </a:solidFill>
                <a:latin typeface="Arial"/>
                <a:ea typeface="DejaVu Sans"/>
              </a:rPr>
              <a:t>Follow us: @HURIDOCS 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554480" y="2653200"/>
            <a:ext cx="21061440" cy="914184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406440" rIns="406440" tIns="406440" bIns="406440"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HURIDOCS is a Geneva-based international NGO founded in 1982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We help human rights communities to improve their information management systems, strategies and practices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Active globally with local partners </a:t>
            </a:r>
            <a:r>
              <a:rPr lang="en-US" sz="4800" strike="noStrike">
                <a:solidFill>
                  <a:srgbClr val="666666"/>
                </a:solidFill>
                <a:latin typeface="Arial"/>
                <a:ea typeface="DejaVu Sans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Areas of expertise: human rights documentation, case law management, human rights data management, digital security. </a:t>
            </a:r>
            <a:r>
              <a:rPr b="1" lang="en-US" sz="4000" strike="noStrike">
                <a:solidFill>
                  <a:srgbClr val="666666"/>
                </a:solidFill>
                <a:latin typeface="News Gothic MT"/>
                <a:ea typeface="News Gothic MT"/>
              </a:rPr>
              <a:t>  </a:t>
            </a:r>
            <a:endParaRPr/>
          </a:p>
          <a:p>
            <a:pPr>
              <a:lnSpc>
                <a:spcPct val="120000"/>
              </a:lnSpc>
            </a:pP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22398480" y="12424320"/>
            <a:ext cx="534960" cy="68112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/>
          <a:p>
            <a:pPr algn="r">
              <a:lnSpc>
                <a:spcPct val="100000"/>
              </a:lnSpc>
            </a:pPr>
            <a:fld id="{983213C7-5BC4-4140-9C36-CB6204467B42}" type="slidenum">
              <a:rPr b="1" lang="en-US" sz="2000" strike="noStrike">
                <a:solidFill>
                  <a:srgbClr val="ffffff"/>
                </a:solidFill>
                <a:latin typeface="News Gothic MT"/>
                <a:ea typeface="News Gothic MT"/>
              </a:rPr>
              <a:t>&lt;number&gt;</a:t>
            </a:fld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3017880" y="457200"/>
            <a:ext cx="16914240" cy="1336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ctr">
              <a:lnSpc>
                <a:spcPct val="100000"/>
              </a:lnSpc>
            </a:pPr>
            <a:r>
              <a:rPr b="1" lang="en-US" sz="9600" strike="noStrike">
                <a:solidFill>
                  <a:srgbClr val="eeeeee"/>
                </a:solidFill>
                <a:latin typeface="News Gothic MT"/>
                <a:ea typeface="DejaVu Sans"/>
              </a:rPr>
              <a:t>Who we are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391040" y="2554920"/>
            <a:ext cx="21061440" cy="914184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406440" rIns="406440" tIns="406440" bIns="406440"/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More </a:t>
            </a:r>
            <a:r>
              <a:rPr b="1" lang="en-US" sz="4800" strike="noStrike" u="sng">
                <a:solidFill>
                  <a:srgbClr val="666666"/>
                </a:solidFill>
                <a:latin typeface="News Gothic MT"/>
                <a:ea typeface="News Gothic MT"/>
              </a:rPr>
              <a:t>efficient</a:t>
            </a: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 work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Quick </a:t>
            </a:r>
            <a:r>
              <a:rPr b="1" lang="en-US" sz="4800" strike="noStrike" u="sng">
                <a:solidFill>
                  <a:srgbClr val="666666"/>
                </a:solidFill>
                <a:latin typeface="News Gothic MT"/>
                <a:ea typeface="News Gothic MT"/>
              </a:rPr>
              <a:t>access</a:t>
            </a: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 to important information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4800" strike="noStrike" u="sng">
                <a:solidFill>
                  <a:srgbClr val="666666"/>
                </a:solidFill>
                <a:latin typeface="News Gothic MT"/>
                <a:ea typeface="News Gothic MT"/>
              </a:rPr>
              <a:t>Richer</a:t>
            </a: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 analysis and </a:t>
            </a:r>
            <a:r>
              <a:rPr b="1" lang="en-US" sz="4800" strike="noStrike" u="sng">
                <a:solidFill>
                  <a:srgbClr val="666666"/>
                </a:solidFill>
                <a:latin typeface="News Gothic MT"/>
                <a:ea typeface="News Gothic MT"/>
              </a:rPr>
              <a:t>better-informed</a:t>
            </a: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 advocacy and litigation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Share </a:t>
            </a:r>
            <a:r>
              <a:rPr b="1" lang="en-US" sz="4800" strike="noStrike" u="sng">
                <a:solidFill>
                  <a:srgbClr val="666666"/>
                </a:solidFill>
                <a:latin typeface="News Gothic MT"/>
                <a:ea typeface="News Gothic MT"/>
              </a:rPr>
              <a:t>knowledge</a:t>
            </a: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 and information about human rights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Prevent loss of </a:t>
            </a:r>
            <a:r>
              <a:rPr b="1" lang="en-US" sz="4800" strike="noStrike" u="sng">
                <a:solidFill>
                  <a:srgbClr val="666666"/>
                </a:solidFill>
                <a:latin typeface="News Gothic MT"/>
                <a:ea typeface="News Gothic MT"/>
              </a:rPr>
              <a:t>valuable </a:t>
            </a:r>
            <a:r>
              <a:rPr b="1" lang="en-US" sz="4800" strike="noStrike">
                <a:solidFill>
                  <a:srgbClr val="666666"/>
                </a:solidFill>
                <a:latin typeface="News Gothic MT"/>
                <a:ea typeface="News Gothic MT"/>
              </a:rPr>
              <a:t>information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22398480" y="12424320"/>
            <a:ext cx="534960" cy="681120"/>
          </a:xfrm>
          <a:prstGeom prst="rect">
            <a:avLst/>
          </a:prstGeom>
          <a:noFill/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/>
          <a:p>
            <a:pPr algn="r">
              <a:lnSpc>
                <a:spcPct val="100000"/>
              </a:lnSpc>
            </a:pPr>
            <a:fld id="{87065A3E-DAB5-4000-B462-EB130875432B}" type="slidenum">
              <a:rPr b="1" lang="en-US" sz="2000" strike="noStrike">
                <a:solidFill>
                  <a:srgbClr val="ffffff"/>
                </a:solidFill>
                <a:latin typeface="News Gothic MT"/>
                <a:ea typeface="News Gothic MT"/>
              </a:rPr>
              <a:t>&lt;number&gt;</a:t>
            </a:fld>
            <a:endParaRPr/>
          </a:p>
        </p:txBody>
      </p:sp>
      <p:sp>
        <p:nvSpPr>
          <p:cNvPr id="205" name="CustomShape 3"/>
          <p:cNvSpPr/>
          <p:nvPr/>
        </p:nvSpPr>
        <p:spPr>
          <a:xfrm>
            <a:off x="1296360" y="1005840"/>
            <a:ext cx="22110480" cy="93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ctr">
              <a:lnSpc>
                <a:spcPct val="100000"/>
              </a:lnSpc>
            </a:pPr>
            <a:r>
              <a:rPr b="1" lang="en-US" sz="9600" strike="noStrike">
                <a:solidFill>
                  <a:srgbClr val="eeeeee"/>
                </a:solidFill>
                <a:latin typeface="News Gothic MT"/>
                <a:ea typeface="DejaVu Sans"/>
              </a:rPr>
              <a:t> </a:t>
            </a:r>
            <a:r>
              <a:rPr b="1" lang="en-US" sz="9600" strike="noStrike">
                <a:solidFill>
                  <a:srgbClr val="eeeeee"/>
                </a:solidFill>
                <a:latin typeface="News Gothic MT"/>
                <a:ea typeface="DejaVu Sans"/>
              </a:rPr>
              <a:t>Why does it matter?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296360" y="597960"/>
            <a:ext cx="16914240" cy="135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2"/>
          <p:cNvSpPr/>
          <p:nvPr/>
        </p:nvSpPr>
        <p:spPr>
          <a:xfrm>
            <a:off x="823680" y="0"/>
            <a:ext cx="21944160" cy="22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9600" strike="noStrike">
                <a:solidFill>
                  <a:srgbClr val="eeeeee"/>
                </a:solidFill>
                <a:latin typeface="News Gothic MT"/>
                <a:ea typeface="DejaVu Sans"/>
              </a:rPr>
              <a:t>RightDocs</a:t>
            </a:r>
            <a:endParaRPr/>
          </a:p>
        </p:txBody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1463040" y="2468880"/>
            <a:ext cx="21213360" cy="9143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218960" y="547200"/>
            <a:ext cx="21944160" cy="22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7200" strike="noStrike">
                <a:solidFill>
                  <a:srgbClr val="eeeeee"/>
                </a:solidFill>
                <a:latin typeface="Arial"/>
                <a:ea typeface="DejaVu Sans"/>
              </a:rPr>
              <a:t>RightDocs: UN Human Rights Council resolutions</a:t>
            </a:r>
            <a:endParaRPr/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411200" y="2377800"/>
            <a:ext cx="21356640" cy="914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218960" y="547200"/>
            <a:ext cx="21944160" cy="22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7200" strike="noStrike">
                <a:solidFill>
                  <a:srgbClr val="eeeeee"/>
                </a:solidFill>
                <a:latin typeface="Arial"/>
                <a:ea typeface="DejaVu Sans"/>
              </a:rPr>
              <a:t>RightDocs: UN Human Rights Council resolutions</a:t>
            </a:r>
            <a:endParaRPr/>
          </a:p>
        </p:txBody>
      </p:sp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1371600" y="2286000"/>
            <a:ext cx="21304800" cy="9326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189440" y="-3960"/>
            <a:ext cx="21944160" cy="22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7200" strike="noStrike">
                <a:solidFill>
                  <a:srgbClr val="eeeeee"/>
                </a:solidFill>
                <a:latin typeface="Arial"/>
                <a:ea typeface="DejaVu Sans"/>
              </a:rPr>
              <a:t>RightDocs: compare UN Human Rights Council votes</a:t>
            </a:r>
            <a:endParaRPr/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1463040" y="2377440"/>
            <a:ext cx="21213360" cy="923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1218960" y="547200"/>
            <a:ext cx="21944160" cy="228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7200" strike="noStrike">
                <a:solidFill>
                  <a:srgbClr val="eeeeee"/>
                </a:solidFill>
                <a:latin typeface="Arial"/>
                <a:ea typeface="DejaVu Sans"/>
              </a:rPr>
              <a:t>RightDocs: full text search UN Human Rights Council  </a:t>
            </a:r>
            <a:endParaRPr/>
          </a:p>
        </p:txBody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1371600" y="2377440"/>
            <a:ext cx="21304800" cy="9234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296360" y="597960"/>
            <a:ext cx="16914240" cy="135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"/>
          <p:cNvSpPr/>
          <p:nvPr/>
        </p:nvSpPr>
        <p:spPr>
          <a:xfrm>
            <a:off x="1218960" y="365760"/>
            <a:ext cx="21823200" cy="155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9600" strike="noStrike">
                <a:solidFill>
                  <a:srgbClr val="eeeeee"/>
                </a:solidFill>
                <a:latin typeface="News Gothic MT"/>
                <a:ea typeface="DejaVu Sans"/>
              </a:rPr>
              <a:t>Uwazi: www.uwazi.io</a:t>
            </a:r>
            <a:endParaRPr/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1280160" y="2194560"/>
            <a:ext cx="21670560" cy="978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