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2"/>
    <a:srgbClr val="69C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3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3E5C02-1802-4182-BAE3-F641139E7309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D7FC84-C4E6-4F16-9BEE-FE4B77C0D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i="0" dirty="0">
                <a:latin typeface="Fakt Pro Norm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i="0" smtClean="0">
                <a:latin typeface="Fakt Pro Normal" charset="0"/>
              </a:defRPr>
            </a:lvl1pPr>
          </a:lstStyle>
          <a:p>
            <a:pPr>
              <a:defRPr/>
            </a:pPr>
            <a:fld id="{1C619712-9A39-4142-A695-2BF4ADE93C34}" type="datetimeFigureOut">
              <a:rPr lang="en-US"/>
              <a:pPr>
                <a:defRPr/>
              </a:pPr>
              <a:t>4/6/2017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i="0" dirty="0">
                <a:latin typeface="Fakt Pro Norm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i="0" smtClean="0">
                <a:latin typeface="Fakt Pro Normal" charset="0"/>
              </a:defRPr>
            </a:lvl1pPr>
          </a:lstStyle>
          <a:p>
            <a:pPr>
              <a:defRPr/>
            </a:pPr>
            <a:fld id="{D5C963A8-6FE1-4EAA-B56F-2E3EEE218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akt Pro Norm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akt Pro Norm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akt Pro Norm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akt Pro Norm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akt Pro Norm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Fakt Pro Normal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5FB121-5A76-44B2-92B3-BD9F61BA1806}" type="slidenum">
              <a:rPr lang="en-US" altLang="it-IT">
                <a:latin typeface="Fakt Pro Normal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it-IT">
              <a:latin typeface="Fakt Pro Norm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0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91367"/>
            <a:ext cx="7886700" cy="8856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BF9AD-AE11-48A5-A5D4-D3670124D0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954157"/>
            <a:ext cx="7886700" cy="7350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490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2DAB-6662-497D-B226-40FF4422A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2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954157"/>
            <a:ext cx="7886700" cy="7350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9490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9490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030538" y="6173788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6FC65-2F6E-498D-A919-57E5F5933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8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54157"/>
            <a:ext cx="7886700" cy="7365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69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69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030538" y="6173788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F0416-151B-49D3-BC10-B58664C89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954157"/>
            <a:ext cx="7886700" cy="7350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30538" y="6173788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64B25-00D8-4D19-BFE9-867CDF2CE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9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ADF7-A9A6-4596-8C90-9AE52366FE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74035"/>
            <a:ext cx="2949178" cy="108336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74035"/>
            <a:ext cx="46291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7172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F1DCB-5C64-4E32-A528-0A30C6492A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9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787209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7172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019425" y="6173788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B3B7-1A06-4C60-994F-FD9F1165D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954157"/>
            <a:ext cx="7886700" cy="73500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39490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96E4C-9AC0-4FE1-9905-D3640D289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5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1737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chemeClr val="tx1">
                    <a:tint val="75000"/>
                  </a:schemeClr>
                </a:solidFill>
                <a:latin typeface="Fakt Pro Normal" charset="0"/>
              </a:defRPr>
            </a:lvl1pPr>
          </a:lstStyle>
          <a:p>
            <a:pPr>
              <a:defRPr/>
            </a:pPr>
            <a:fld id="{18C260D3-91CA-4CDD-ACB5-4970ACCD1E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628650" y="954088"/>
            <a:ext cx="78867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028950" y="617378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8" r:id="rId2"/>
    <p:sldLayoutId id="2147483683" r:id="rId3"/>
    <p:sldLayoutId id="2147483684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636462"/>
          </a:solidFill>
          <a:latin typeface="Fakt Pro Normal" charset="0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36462"/>
          </a:solidFill>
          <a:latin typeface="Fakt Pro Normal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akt Pro Normal" charset="0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akt Pro Normal" charset="0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akt Pro Normal" charset="0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Fakt Pro Normal" charset="0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Fakt Pro Norm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016500"/>
          </a:xfrm>
        </p:spPr>
        <p:txBody>
          <a:bodyPr/>
          <a:lstStyle/>
          <a:p>
            <a:r>
              <a:rPr lang="nl-NL" sz="4800" b="1" dirty="0" smtClean="0">
                <a:solidFill>
                  <a:schemeClr val="tx1"/>
                </a:solidFill>
              </a:rPr>
              <a:t>Human Rights Digital Libraries as response </a:t>
            </a:r>
            <a:r>
              <a:rPr lang="nl-NL" sz="4800" b="1" dirty="0">
                <a:solidFill>
                  <a:schemeClr val="tx1"/>
                </a:solidFill>
              </a:rPr>
              <a:t>to the crisis of specialized libraries </a:t>
            </a:r>
            <a:endParaRPr lang="en-US" altLang="it-IT" sz="4800" dirty="0" smtClean="0">
              <a:solidFill>
                <a:schemeClr val="tx1"/>
              </a:solidFill>
              <a:latin typeface="Fakt Pro Normal"/>
            </a:endParaRPr>
          </a:p>
        </p:txBody>
      </p:sp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>
          <a:xfrm>
            <a:off x="1143000" y="4193864"/>
            <a:ext cx="6858000" cy="1599774"/>
          </a:xfrm>
        </p:spPr>
        <p:txBody>
          <a:bodyPr/>
          <a:lstStyle/>
          <a:p>
            <a:endParaRPr lang="nl-NL" sz="2000" b="1" dirty="0" smtClean="0">
              <a:solidFill>
                <a:srgbClr val="636462"/>
              </a:solidFill>
            </a:endParaRPr>
          </a:p>
          <a:p>
            <a:r>
              <a:rPr lang="nl-NL" sz="2000" b="1" dirty="0" smtClean="0">
                <a:solidFill>
                  <a:srgbClr val="636462"/>
                </a:solidFill>
              </a:rPr>
              <a:t>38th </a:t>
            </a:r>
            <a:r>
              <a:rPr lang="nl-NL" sz="2000" b="1" dirty="0">
                <a:solidFill>
                  <a:srgbClr val="636462"/>
                </a:solidFill>
              </a:rPr>
              <a:t>ECCHRD meeting, Venice April 20-21, 2017</a:t>
            </a:r>
          </a:p>
          <a:p>
            <a:endParaRPr lang="nl-NL" sz="2000" b="1" dirty="0">
              <a:solidFill>
                <a:srgbClr val="636462"/>
              </a:solidFill>
            </a:endParaRPr>
          </a:p>
          <a:p>
            <a:pPr algn="r"/>
            <a:r>
              <a:rPr lang="nl-NL" sz="2000" b="1" dirty="0">
                <a:solidFill>
                  <a:srgbClr val="636462"/>
                </a:solidFill>
              </a:rPr>
              <a:t>Stefania Saccarola, EIUC librarian</a:t>
            </a:r>
            <a:endParaRPr lang="it-IT" sz="2000" dirty="0">
              <a:solidFill>
                <a:srgbClr val="636462"/>
              </a:solidFill>
            </a:endParaRPr>
          </a:p>
          <a:p>
            <a:endParaRPr lang="en-US" altLang="it-IT" dirty="0" smtClean="0">
              <a:solidFill>
                <a:srgbClr val="636462"/>
              </a:solidFill>
              <a:latin typeface="Fakt Pro Norm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630238" y="954088"/>
            <a:ext cx="7886700" cy="735012"/>
          </a:xfrm>
        </p:spPr>
        <p:txBody>
          <a:bodyPr/>
          <a:lstStyle/>
          <a:p>
            <a:r>
              <a:rPr lang="it-IT" dirty="0" smtClean="0"/>
              <a:t>The idea</a:t>
            </a:r>
            <a:endParaRPr lang="en-US" altLang="it-IT" dirty="0" smtClean="0">
              <a:latin typeface="Fakt Pro Normal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4970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Regional </a:t>
            </a:r>
            <a:r>
              <a:rPr lang="it-IT" dirty="0" smtClean="0"/>
              <a:t>Human Rights Masters’ theses </a:t>
            </a:r>
            <a:r>
              <a:rPr lang="it-IT" dirty="0" smtClean="0"/>
              <a:t>bibliography</a:t>
            </a:r>
          </a:p>
          <a:p>
            <a:endParaRPr lang="it-IT" dirty="0" smtClean="0"/>
          </a:p>
          <a:p>
            <a:r>
              <a:rPr lang="it-IT" dirty="0" smtClean="0"/>
              <a:t>Institutional </a:t>
            </a:r>
            <a:r>
              <a:rPr lang="it-IT" dirty="0" smtClean="0"/>
              <a:t>repository</a:t>
            </a:r>
          </a:p>
          <a:p>
            <a:endParaRPr lang="it-IT" dirty="0" smtClean="0"/>
          </a:p>
          <a:p>
            <a:r>
              <a:rPr lang="it-IT" dirty="0" smtClean="0"/>
              <a:t>Principles </a:t>
            </a:r>
            <a:r>
              <a:rPr lang="it-IT" dirty="0" smtClean="0"/>
              <a:t>of digital </a:t>
            </a:r>
            <a:r>
              <a:rPr lang="it-IT" dirty="0" smtClean="0"/>
              <a:t>libraries</a:t>
            </a:r>
            <a:endParaRPr lang="it-IT" dirty="0" smtClean="0"/>
          </a:p>
          <a:p>
            <a:endParaRPr lang="it-IT" dirty="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it-IT" dirty="0" smtClean="0">
              <a:latin typeface="Fakt Pro Norm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footer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3ED-7EF3-456C-AB93-AF52BAB73E9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00" y="954157"/>
            <a:ext cx="7886700" cy="1101414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smtClean="0"/>
              <a:t>opportunity: repository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7049"/>
            <a:ext cx="7886700" cy="3777585"/>
          </a:xfrm>
        </p:spPr>
        <p:txBody>
          <a:bodyPr/>
          <a:lstStyle/>
          <a:p>
            <a:r>
              <a:rPr lang="it-IT" b="1" dirty="0" smtClean="0"/>
              <a:t>Contents </a:t>
            </a:r>
          </a:p>
          <a:p>
            <a:pPr lvl="1"/>
            <a:r>
              <a:rPr lang="it-IT" dirty="0" smtClean="0"/>
              <a:t>FRAME </a:t>
            </a:r>
            <a:r>
              <a:rPr lang="it-IT" dirty="0"/>
              <a:t>reports</a:t>
            </a:r>
          </a:p>
          <a:p>
            <a:pPr lvl="1"/>
            <a:r>
              <a:rPr lang="it-IT" dirty="0"/>
              <a:t>Global Campus of Human Rights </a:t>
            </a:r>
            <a:r>
              <a:rPr lang="it-IT" dirty="0" smtClean="0"/>
              <a:t>Journal</a:t>
            </a:r>
          </a:p>
          <a:p>
            <a:pPr lvl="1"/>
            <a:r>
              <a:rPr lang="it-IT" dirty="0"/>
              <a:t>From EIUC to Global </a:t>
            </a:r>
            <a:r>
              <a:rPr lang="it-IT" dirty="0" smtClean="0"/>
              <a:t>Campus</a:t>
            </a:r>
            <a:endParaRPr lang="it-IT" dirty="0" smtClean="0"/>
          </a:p>
          <a:p>
            <a:r>
              <a:rPr lang="it-IT" b="1" dirty="0" smtClean="0"/>
              <a:t>Tool</a:t>
            </a:r>
            <a:endParaRPr lang="it-IT" dirty="0"/>
          </a:p>
          <a:p>
            <a:pPr lvl="1"/>
            <a:r>
              <a:rPr lang="it-IT" dirty="0" smtClean="0"/>
              <a:t>Setting </a:t>
            </a:r>
            <a:r>
              <a:rPr lang="it-IT" dirty="0" smtClean="0"/>
              <a:t>up an institutional </a:t>
            </a:r>
            <a:r>
              <a:rPr lang="it-IT" dirty="0" smtClean="0"/>
              <a:t>repository with open source software</a:t>
            </a:r>
          </a:p>
          <a:p>
            <a:pPr marL="228600" lvl="1">
              <a:spcBef>
                <a:spcPts val="1000"/>
              </a:spcBef>
            </a:pPr>
            <a:r>
              <a:rPr lang="it-IT" sz="2800" b="1" dirty="0" smtClean="0"/>
              <a:t>Concept </a:t>
            </a:r>
          </a:p>
          <a:p>
            <a:pPr marL="685800" lvl="2">
              <a:spcBef>
                <a:spcPts val="1000"/>
              </a:spcBef>
            </a:pPr>
            <a:r>
              <a:rPr lang="it-IT" sz="2400" dirty="0" smtClean="0"/>
              <a:t>Open Access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0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needs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Dissemination</a:t>
            </a:r>
            <a:r>
              <a:rPr lang="it-IT" dirty="0" smtClean="0"/>
              <a:t> of the outputs of the reseach</a:t>
            </a:r>
          </a:p>
          <a:p>
            <a:endParaRPr lang="it-IT" dirty="0" smtClean="0"/>
          </a:p>
          <a:p>
            <a:r>
              <a:rPr lang="it-IT" b="1" dirty="0" smtClean="0"/>
              <a:t>Providing </a:t>
            </a:r>
            <a:r>
              <a:rPr lang="it-IT" b="1" dirty="0"/>
              <a:t>a </a:t>
            </a:r>
            <a:r>
              <a:rPr lang="it-IT" b="1" dirty="0" smtClean="0"/>
              <a:t>service </a:t>
            </a:r>
            <a:r>
              <a:rPr lang="it-IT" dirty="0" smtClean="0"/>
              <a:t>to students and researchers</a:t>
            </a:r>
            <a:endParaRPr lang="it-IT" dirty="0"/>
          </a:p>
          <a:p>
            <a:endParaRPr lang="it-IT" dirty="0" smtClean="0"/>
          </a:p>
          <a:p>
            <a:r>
              <a:rPr lang="it-IT" b="1" dirty="0" smtClean="0"/>
              <a:t>Sharing knowledge &amp; raising awareness </a:t>
            </a:r>
            <a:r>
              <a:rPr lang="it-IT" dirty="0" smtClean="0"/>
              <a:t>in line with open access and human rights principles</a:t>
            </a:r>
          </a:p>
          <a:p>
            <a:endParaRPr lang="it-IT" dirty="0"/>
          </a:p>
          <a:p>
            <a:pPr marL="0" indent="0">
              <a:buNone/>
            </a:pPr>
            <a:endParaRPr lang="it-IT" b="1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dream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9163"/>
            <a:ext cx="7886700" cy="408547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The combination of idea, opportunity, needs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b="1" dirty="0" smtClean="0"/>
              <a:t>The Human Rights Digital Library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672" y="2088316"/>
            <a:ext cx="4340655" cy="325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Sharing the dream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ECCHRD network: contents &amp; advocacy</a:t>
            </a:r>
          </a:p>
          <a:p>
            <a:endParaRPr lang="it-IT" dirty="0" smtClean="0"/>
          </a:p>
          <a:p>
            <a:r>
              <a:rPr lang="it-IT" dirty="0" smtClean="0"/>
              <a:t>HURIDOCS: tool</a:t>
            </a:r>
          </a:p>
          <a:p>
            <a:endParaRPr lang="it-IT" dirty="0" smtClean="0"/>
          </a:p>
          <a:p>
            <a:r>
              <a:rPr lang="it-IT" dirty="0" smtClean="0"/>
              <a:t>DataCite: sharing knowledge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From dream to reality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it-IT" dirty="0" smtClean="0"/>
              <a:t>Project planning</a:t>
            </a:r>
          </a:p>
          <a:p>
            <a:pPr>
              <a:lnSpc>
                <a:spcPct val="250000"/>
              </a:lnSpc>
            </a:pPr>
            <a:r>
              <a:rPr lang="it-IT" dirty="0" smtClean="0"/>
              <a:t>Funding</a:t>
            </a:r>
          </a:p>
          <a:p>
            <a:pPr>
              <a:lnSpc>
                <a:spcPct val="250000"/>
              </a:lnSpc>
            </a:pPr>
            <a:r>
              <a:rPr lang="it-IT" dirty="0" smtClean="0"/>
              <a:t>Time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 to the title: Call for help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it-IT" dirty="0" smtClean="0"/>
              <a:t>Specialized libraries crisis</a:t>
            </a:r>
          </a:p>
          <a:p>
            <a:pPr>
              <a:lnSpc>
                <a:spcPct val="250000"/>
              </a:lnSpc>
            </a:pPr>
            <a:r>
              <a:rPr lang="it-IT" dirty="0" smtClean="0"/>
              <a:t>Cooperation</a:t>
            </a:r>
          </a:p>
          <a:p>
            <a:pPr>
              <a:lnSpc>
                <a:spcPct val="250000"/>
              </a:lnSpc>
            </a:pPr>
            <a:r>
              <a:rPr lang="it-IT" dirty="0" smtClean="0"/>
              <a:t>From many physical libraries to one digital?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02DAB-6662-497D-B226-40FF4422A31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28650" y="2490788"/>
            <a:ext cx="7886700" cy="885825"/>
          </a:xfrm>
        </p:spPr>
        <p:txBody>
          <a:bodyPr/>
          <a:lstStyle/>
          <a:p>
            <a:r>
              <a:rPr lang="en-US" altLang="it-IT" dirty="0" smtClean="0">
                <a:latin typeface="Fakt Pro Normal"/>
              </a:rPr>
              <a:t>What are you thinking?</a:t>
            </a:r>
            <a:endParaRPr lang="en-US" altLang="it-IT" dirty="0" smtClean="0">
              <a:latin typeface="Fakt Pro Norm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B32BF-9E6D-4D6D-B4CF-376699CCE62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EIUC GC_prova" id="{597D4A1A-ADCE-0C4C-9716-A8035EE58748}" vid="{63A9D10D-445A-6041-8459-8BC115FB1D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PPT_EIUC GC</Template>
  <TotalTime>356</TotalTime>
  <Words>177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Fakt Pro Normal</vt:lpstr>
      <vt:lpstr>Office Theme</vt:lpstr>
      <vt:lpstr>Human Rights Digital Libraries as response to the crisis of specialized libraries </vt:lpstr>
      <vt:lpstr>The idea</vt:lpstr>
      <vt:lpstr>The opportunity: repository</vt:lpstr>
      <vt:lpstr>The needs</vt:lpstr>
      <vt:lpstr>The dream</vt:lpstr>
      <vt:lpstr>Sharing the dream</vt:lpstr>
      <vt:lpstr>From dream to reality</vt:lpstr>
      <vt:lpstr>Back to the title: Call for help</vt:lpstr>
      <vt:lpstr>What are you thinking?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Digital Libraries as response to the crisis of specialized libraries </dc:title>
  <dc:creator>Stefania Saccarola</dc:creator>
  <cp:lastModifiedBy>Stefania Saccarola</cp:lastModifiedBy>
  <cp:revision>33</cp:revision>
  <dcterms:created xsi:type="dcterms:W3CDTF">2017-04-06T08:08:50Z</dcterms:created>
  <dcterms:modified xsi:type="dcterms:W3CDTF">2017-04-06T15:05:31Z</dcterms:modified>
</cp:coreProperties>
</file>