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2419" autoAdjust="0"/>
  </p:normalViewPr>
  <p:slideViewPr>
    <p:cSldViewPr snapToGrid="0" snapToObjects="1">
      <p:cViewPr varScale="1">
        <p:scale>
          <a:sx n="54" d="100"/>
          <a:sy n="54" d="100"/>
        </p:scale>
        <p:origin x="-2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D459E1-31E6-294F-83E4-3C9ACD2127B6}" type="datetimeFigureOut">
              <a:rPr lang="en-US" smtClean="0"/>
              <a:t>17-06-29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B53F8A-9388-684D-98CA-93B471C90AE9}" type="slidenum">
              <a:rPr lang="en-US" smtClean="0"/>
              <a:t>‹#›</a:t>
            </a:fld>
            <a:endParaRPr lang="en-US"/>
          </a:p>
        </p:txBody>
      </p:sp>
    </p:spTree>
    <p:extLst>
      <p:ext uri="{BB962C8B-B14F-4D97-AF65-F5344CB8AC3E}">
        <p14:creationId xmlns:p14="http://schemas.microsoft.com/office/powerpoint/2010/main" val="275289861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B53F8A-9388-684D-98CA-93B471C90AE9}" type="slidenum">
              <a:rPr lang="en-US" smtClean="0"/>
              <a:t>2</a:t>
            </a:fld>
            <a:endParaRPr lang="en-US"/>
          </a:p>
        </p:txBody>
      </p:sp>
    </p:spTree>
    <p:extLst>
      <p:ext uri="{BB962C8B-B14F-4D97-AF65-F5344CB8AC3E}">
        <p14:creationId xmlns:p14="http://schemas.microsoft.com/office/powerpoint/2010/main" val="28061597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B53F8A-9388-684D-98CA-93B471C90AE9}" type="slidenum">
              <a:rPr lang="en-US" smtClean="0"/>
              <a:t>11</a:t>
            </a:fld>
            <a:endParaRPr lang="en-US"/>
          </a:p>
        </p:txBody>
      </p:sp>
    </p:spTree>
    <p:extLst>
      <p:ext uri="{BB962C8B-B14F-4D97-AF65-F5344CB8AC3E}">
        <p14:creationId xmlns:p14="http://schemas.microsoft.com/office/powerpoint/2010/main" val="15024829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a:buNone/>
            </a:pPr>
            <a:endParaRPr lang="en-US" dirty="0"/>
          </a:p>
        </p:txBody>
      </p:sp>
      <p:sp>
        <p:nvSpPr>
          <p:cNvPr id="4" name="Slide Number Placeholder 3"/>
          <p:cNvSpPr>
            <a:spLocks noGrp="1"/>
          </p:cNvSpPr>
          <p:nvPr>
            <p:ph type="sldNum" sz="quarter" idx="10"/>
          </p:nvPr>
        </p:nvSpPr>
        <p:spPr/>
        <p:txBody>
          <a:bodyPr/>
          <a:lstStyle/>
          <a:p>
            <a:fld id="{E1B53F8A-9388-684D-98CA-93B471C90AE9}" type="slidenum">
              <a:rPr lang="en-US" smtClean="0"/>
              <a:t>12</a:t>
            </a:fld>
            <a:endParaRPr lang="en-US"/>
          </a:p>
        </p:txBody>
      </p:sp>
    </p:spTree>
    <p:extLst>
      <p:ext uri="{BB962C8B-B14F-4D97-AF65-F5344CB8AC3E}">
        <p14:creationId xmlns:p14="http://schemas.microsoft.com/office/powerpoint/2010/main" val="2585637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B53F8A-9388-684D-98CA-93B471C90AE9}" type="slidenum">
              <a:rPr lang="en-US" smtClean="0"/>
              <a:t>13</a:t>
            </a:fld>
            <a:endParaRPr lang="en-US"/>
          </a:p>
        </p:txBody>
      </p:sp>
    </p:spTree>
    <p:extLst>
      <p:ext uri="{BB962C8B-B14F-4D97-AF65-F5344CB8AC3E}">
        <p14:creationId xmlns:p14="http://schemas.microsoft.com/office/powerpoint/2010/main" val="29199181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B53F8A-9388-684D-98CA-93B471C90AE9}" type="slidenum">
              <a:rPr lang="en-US" smtClean="0"/>
              <a:t>14</a:t>
            </a:fld>
            <a:endParaRPr lang="en-US"/>
          </a:p>
        </p:txBody>
      </p:sp>
    </p:spTree>
    <p:extLst>
      <p:ext uri="{BB962C8B-B14F-4D97-AF65-F5344CB8AC3E}">
        <p14:creationId xmlns:p14="http://schemas.microsoft.com/office/powerpoint/2010/main" val="2465290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B53F8A-9388-684D-98CA-93B471C90AE9}" type="slidenum">
              <a:rPr lang="en-US" smtClean="0"/>
              <a:t>15</a:t>
            </a:fld>
            <a:endParaRPr lang="en-US"/>
          </a:p>
        </p:txBody>
      </p:sp>
    </p:spTree>
    <p:extLst>
      <p:ext uri="{BB962C8B-B14F-4D97-AF65-F5344CB8AC3E}">
        <p14:creationId xmlns:p14="http://schemas.microsoft.com/office/powerpoint/2010/main" val="34213267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B53F8A-9388-684D-98CA-93B471C90AE9}" type="slidenum">
              <a:rPr lang="en-US" smtClean="0"/>
              <a:t>16</a:t>
            </a:fld>
            <a:endParaRPr lang="en-US"/>
          </a:p>
        </p:txBody>
      </p:sp>
    </p:spTree>
    <p:extLst>
      <p:ext uri="{BB962C8B-B14F-4D97-AF65-F5344CB8AC3E}">
        <p14:creationId xmlns:p14="http://schemas.microsoft.com/office/powerpoint/2010/main" val="33827872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B53F8A-9388-684D-98CA-93B471C90AE9}" type="slidenum">
              <a:rPr lang="en-US" smtClean="0"/>
              <a:t>18</a:t>
            </a:fld>
            <a:endParaRPr lang="en-US"/>
          </a:p>
        </p:txBody>
      </p:sp>
    </p:spTree>
    <p:extLst>
      <p:ext uri="{BB962C8B-B14F-4D97-AF65-F5344CB8AC3E}">
        <p14:creationId xmlns:p14="http://schemas.microsoft.com/office/powerpoint/2010/main" val="2234183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B53F8A-9388-684D-98CA-93B471C90AE9}" type="slidenum">
              <a:rPr lang="en-US" smtClean="0"/>
              <a:t>3</a:t>
            </a:fld>
            <a:endParaRPr lang="en-US"/>
          </a:p>
        </p:txBody>
      </p:sp>
    </p:spTree>
    <p:extLst>
      <p:ext uri="{BB962C8B-B14F-4D97-AF65-F5344CB8AC3E}">
        <p14:creationId xmlns:p14="http://schemas.microsoft.com/office/powerpoint/2010/main" val="1163286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B53F8A-9388-684D-98CA-93B471C90AE9}" type="slidenum">
              <a:rPr lang="en-US" smtClean="0"/>
              <a:t>4</a:t>
            </a:fld>
            <a:endParaRPr lang="en-US"/>
          </a:p>
        </p:txBody>
      </p:sp>
    </p:spTree>
    <p:extLst>
      <p:ext uri="{BB962C8B-B14F-4D97-AF65-F5344CB8AC3E}">
        <p14:creationId xmlns:p14="http://schemas.microsoft.com/office/powerpoint/2010/main" val="4045222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B53F8A-9388-684D-98CA-93B471C90AE9}" type="slidenum">
              <a:rPr lang="en-US" smtClean="0"/>
              <a:t>5</a:t>
            </a:fld>
            <a:endParaRPr lang="en-US"/>
          </a:p>
        </p:txBody>
      </p:sp>
    </p:spTree>
    <p:extLst>
      <p:ext uri="{BB962C8B-B14F-4D97-AF65-F5344CB8AC3E}">
        <p14:creationId xmlns:p14="http://schemas.microsoft.com/office/powerpoint/2010/main" val="73448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B53F8A-9388-684D-98CA-93B471C90AE9}" type="slidenum">
              <a:rPr lang="en-US" smtClean="0"/>
              <a:t>6</a:t>
            </a:fld>
            <a:endParaRPr lang="en-US"/>
          </a:p>
        </p:txBody>
      </p:sp>
    </p:spTree>
    <p:extLst>
      <p:ext uri="{BB962C8B-B14F-4D97-AF65-F5344CB8AC3E}">
        <p14:creationId xmlns:p14="http://schemas.microsoft.com/office/powerpoint/2010/main" val="2976888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B53F8A-9388-684D-98CA-93B471C90AE9}" type="slidenum">
              <a:rPr lang="en-US" smtClean="0"/>
              <a:t>7</a:t>
            </a:fld>
            <a:endParaRPr lang="en-US"/>
          </a:p>
        </p:txBody>
      </p:sp>
    </p:spTree>
    <p:extLst>
      <p:ext uri="{BB962C8B-B14F-4D97-AF65-F5344CB8AC3E}">
        <p14:creationId xmlns:p14="http://schemas.microsoft.com/office/powerpoint/2010/main" val="1769323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B53F8A-9388-684D-98CA-93B471C90AE9}" type="slidenum">
              <a:rPr lang="en-US" smtClean="0"/>
              <a:t>8</a:t>
            </a:fld>
            <a:endParaRPr lang="en-US"/>
          </a:p>
        </p:txBody>
      </p:sp>
    </p:spTree>
    <p:extLst>
      <p:ext uri="{BB962C8B-B14F-4D97-AF65-F5344CB8AC3E}">
        <p14:creationId xmlns:p14="http://schemas.microsoft.com/office/powerpoint/2010/main" val="810366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1B53F8A-9388-684D-98CA-93B471C90AE9}" type="slidenum">
              <a:rPr lang="en-US" smtClean="0"/>
              <a:t>9</a:t>
            </a:fld>
            <a:endParaRPr lang="en-US"/>
          </a:p>
        </p:txBody>
      </p:sp>
    </p:spTree>
    <p:extLst>
      <p:ext uri="{BB962C8B-B14F-4D97-AF65-F5344CB8AC3E}">
        <p14:creationId xmlns:p14="http://schemas.microsoft.com/office/powerpoint/2010/main" val="3315227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B53F8A-9388-684D-98CA-93B471C90AE9}" type="slidenum">
              <a:rPr lang="en-US" smtClean="0"/>
              <a:t>10</a:t>
            </a:fld>
            <a:endParaRPr lang="en-US"/>
          </a:p>
        </p:txBody>
      </p:sp>
    </p:spTree>
    <p:extLst>
      <p:ext uri="{BB962C8B-B14F-4D97-AF65-F5344CB8AC3E}">
        <p14:creationId xmlns:p14="http://schemas.microsoft.com/office/powerpoint/2010/main" val="2370786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5248"/>
            <a:ext cx="7772400" cy="978408"/>
          </a:xfrm>
        </p:spPr>
        <p:txBody>
          <a:bodyPr vert="horz" lIns="91440" tIns="45720" rIns="91440" bIns="45720" rtlCol="0" anchor="b" anchorCtr="0">
            <a:noAutofit/>
          </a:bodyPr>
          <a:lstStyle>
            <a:lvl1pPr algn="ctr" defTabSz="914400" rtl="0" eaLnBrk="1" latinLnBrk="0" hangingPunct="1">
              <a:spcBef>
                <a:spcPct val="0"/>
              </a:spcBef>
              <a:buNone/>
              <a:defRPr sz="54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CA" smtClean="0"/>
              <a:t>Click to edit Master title style</a:t>
            </a:r>
            <a:endParaRPr dirty="0"/>
          </a:p>
        </p:txBody>
      </p:sp>
      <p:sp>
        <p:nvSpPr>
          <p:cNvPr id="3" name="Subtitle 2"/>
          <p:cNvSpPr>
            <a:spLocks noGrp="1"/>
          </p:cNvSpPr>
          <p:nvPr>
            <p:ph type="subTitle" idx="1"/>
          </p:nvPr>
        </p:nvSpPr>
        <p:spPr>
          <a:xfrm>
            <a:off x="685800" y="3352800"/>
            <a:ext cx="7772400" cy="877824"/>
          </a:xfrm>
        </p:spPr>
        <p:txBody>
          <a:bodyPr vert="horz" lIns="91440" tIns="45720" rIns="91440" bIns="45720" rtlCol="0">
            <a:normAutofit/>
          </a:bodyPr>
          <a:lstStyle>
            <a:lvl1pPr marL="0" indent="0" algn="ctr" defTabSz="914400" rtl="0" eaLnBrk="1" latinLnBrk="0" hangingPunct="1">
              <a:spcBef>
                <a:spcPts val="300"/>
              </a:spcBef>
              <a:buFontTx/>
              <a:buNone/>
              <a:defRPr sz="20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17-06-29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5082" y="969264"/>
            <a:ext cx="3657600" cy="1161288"/>
          </a:xfrm>
        </p:spPr>
        <p:txBody>
          <a:bodyPr anchor="b">
            <a:noAutofit/>
          </a:bodyPr>
          <a:lstStyle>
            <a:lvl1pPr algn="l">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CA" smtClean="0"/>
              <a:t>Click to edit Master title style</a:t>
            </a:r>
            <a:endParaRPr/>
          </a:p>
        </p:txBody>
      </p:sp>
      <p:sp>
        <p:nvSpPr>
          <p:cNvPr id="3" name="Picture Placeholder 2"/>
          <p:cNvSpPr>
            <a:spLocks noGrp="1"/>
          </p:cNvSpPr>
          <p:nvPr>
            <p:ph type="pic" idx="1"/>
          </p:nvPr>
        </p:nvSpPr>
        <p:spPr>
          <a:xfrm>
            <a:off x="663388" y="510988"/>
            <a:ext cx="3657600" cy="5553636"/>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4" name="Text Placeholder 3"/>
          <p:cNvSpPr>
            <a:spLocks noGrp="1"/>
          </p:cNvSpPr>
          <p:nvPr>
            <p:ph type="body" sz="half" idx="2"/>
          </p:nvPr>
        </p:nvSpPr>
        <p:spPr>
          <a:xfrm>
            <a:off x="4799853" y="2130552"/>
            <a:ext cx="3657600" cy="3584448"/>
          </a:xfrm>
        </p:spPr>
        <p:txBody>
          <a:bodyPr vert="horz" lIns="91440" tIns="45720" rIns="91440" bIns="45720" rtlCol="0">
            <a:normAutofit/>
          </a:bodyPr>
          <a:lstStyle>
            <a:lvl1pPr marL="0" indent="0">
              <a:spcBef>
                <a:spcPts val="10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CA" smtClean="0"/>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17-06-29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151376"/>
            <a:ext cx="7776882" cy="1014984"/>
          </a:xfrm>
        </p:spPr>
        <p:txBody>
          <a:bodyPr anchor="b">
            <a:noAutofit/>
          </a:bodyPr>
          <a:lstStyle>
            <a:lvl1pPr algn="ctr">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CA" smtClean="0"/>
              <a:t>Click to edit Master title style</a:t>
            </a:r>
            <a:endParaRPr/>
          </a:p>
        </p:txBody>
      </p:sp>
      <p:sp>
        <p:nvSpPr>
          <p:cNvPr id="3" name="Picture Placeholder 2"/>
          <p:cNvSpPr>
            <a:spLocks noGrp="1"/>
          </p:cNvSpPr>
          <p:nvPr>
            <p:ph type="pic" idx="1"/>
          </p:nvPr>
        </p:nvSpPr>
        <p:spPr>
          <a:xfrm>
            <a:off x="1828800" y="457199"/>
            <a:ext cx="5486400" cy="3644153"/>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4" name="Text Placeholder 3"/>
          <p:cNvSpPr>
            <a:spLocks noGrp="1"/>
          </p:cNvSpPr>
          <p:nvPr>
            <p:ph type="body" sz="half" idx="2"/>
          </p:nvPr>
        </p:nvSpPr>
        <p:spPr>
          <a:xfrm>
            <a:off x="680571" y="5181599"/>
            <a:ext cx="7776882" cy="950259"/>
          </a:xfrm>
        </p:spPr>
        <p:txBody>
          <a:bodyPr vert="horz" lIns="91440" tIns="45720" rIns="91440" bIns="45720" rtlCol="0">
            <a:normAutofit/>
          </a:bodyPr>
          <a:lstStyle>
            <a:lvl1pPr marL="0" indent="0" algn="ctr">
              <a:spcBef>
                <a:spcPts val="3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CA" smtClean="0"/>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17-06-29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toryboard">
    <p:spTree>
      <p:nvGrpSpPr>
        <p:cNvPr id="1" name=""/>
        <p:cNvGrpSpPr/>
        <p:nvPr/>
      </p:nvGrpSpPr>
      <p:grpSpPr>
        <a:xfrm>
          <a:off x="0" y="0"/>
          <a:ext cx="0" cy="0"/>
          <a:chOff x="0" y="0"/>
          <a:chExt cx="0" cy="0"/>
        </a:xfrm>
      </p:grpSpPr>
      <p:sp>
        <p:nvSpPr>
          <p:cNvPr id="2" name="Title 1"/>
          <p:cNvSpPr>
            <a:spLocks noGrp="1"/>
          </p:cNvSpPr>
          <p:nvPr>
            <p:ph type="title"/>
          </p:nvPr>
        </p:nvSpPr>
        <p:spPr>
          <a:xfrm>
            <a:off x="685800" y="4155141"/>
            <a:ext cx="7776882" cy="1013011"/>
          </a:xfrm>
        </p:spPr>
        <p:txBody>
          <a:bodyPr anchor="b">
            <a:noAutofit/>
          </a:bodyPr>
          <a:lstStyle>
            <a:lvl1pPr algn="ctr">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CA" smtClean="0"/>
              <a:t>Click to edit Master title style</a:t>
            </a:r>
            <a:endParaRPr/>
          </a:p>
        </p:txBody>
      </p:sp>
      <p:sp>
        <p:nvSpPr>
          <p:cNvPr id="3" name="Picture Placeholder 2"/>
          <p:cNvSpPr>
            <a:spLocks noGrp="1"/>
          </p:cNvSpPr>
          <p:nvPr>
            <p:ph type="pic" idx="1"/>
          </p:nvPr>
        </p:nvSpPr>
        <p:spPr>
          <a:xfrm>
            <a:off x="68580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4" name="Text Placeholder 3"/>
          <p:cNvSpPr>
            <a:spLocks noGrp="1"/>
          </p:cNvSpPr>
          <p:nvPr>
            <p:ph type="body" sz="half" idx="2"/>
          </p:nvPr>
        </p:nvSpPr>
        <p:spPr>
          <a:xfrm>
            <a:off x="680571" y="5181599"/>
            <a:ext cx="7776882" cy="950259"/>
          </a:xfrm>
        </p:spPr>
        <p:txBody>
          <a:bodyPr vert="horz" lIns="91440" tIns="45720" rIns="91440" bIns="45720" rtlCol="0">
            <a:normAutofit/>
          </a:bodyPr>
          <a:lstStyle>
            <a:lvl1pPr marL="0" indent="0" algn="ctr">
              <a:spcBef>
                <a:spcPts val="3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CA" smtClean="0"/>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17-06-29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
        <p:nvSpPr>
          <p:cNvPr id="11" name="Picture Placeholder 2"/>
          <p:cNvSpPr>
            <a:spLocks noGrp="1"/>
          </p:cNvSpPr>
          <p:nvPr>
            <p:ph type="pic" idx="13"/>
          </p:nvPr>
        </p:nvSpPr>
        <p:spPr>
          <a:xfrm>
            <a:off x="68580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16" name="Picture Placeholder 2"/>
          <p:cNvSpPr>
            <a:spLocks noGrp="1"/>
          </p:cNvSpPr>
          <p:nvPr>
            <p:ph type="pic" idx="14"/>
          </p:nvPr>
        </p:nvSpPr>
        <p:spPr>
          <a:xfrm>
            <a:off x="341249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17" name="Picture Placeholder 2"/>
          <p:cNvSpPr>
            <a:spLocks noGrp="1"/>
          </p:cNvSpPr>
          <p:nvPr>
            <p:ph type="pic" idx="15"/>
          </p:nvPr>
        </p:nvSpPr>
        <p:spPr>
          <a:xfrm>
            <a:off x="341249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18" name="Picture Placeholder 2"/>
          <p:cNvSpPr>
            <a:spLocks noGrp="1"/>
          </p:cNvSpPr>
          <p:nvPr>
            <p:ph type="pic" idx="16"/>
          </p:nvPr>
        </p:nvSpPr>
        <p:spPr>
          <a:xfrm>
            <a:off x="613918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19" name="Picture Placeholder 2"/>
          <p:cNvSpPr>
            <a:spLocks noGrp="1"/>
          </p:cNvSpPr>
          <p:nvPr>
            <p:ph type="pic" idx="17"/>
          </p:nvPr>
        </p:nvSpPr>
        <p:spPr>
          <a:xfrm>
            <a:off x="613918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17-06-29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533400"/>
            <a:ext cx="1600200" cy="5592763"/>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685800" y="533400"/>
            <a:ext cx="6019800" cy="5592763"/>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17-06-29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a:xfrm>
            <a:off x="685800" y="1869141"/>
            <a:ext cx="7770813" cy="4257022"/>
          </a:xfrm>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17-06-29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67200"/>
            <a:ext cx="7772400" cy="977153"/>
          </a:xfrm>
        </p:spPr>
        <p:txBody>
          <a:bodyPr anchor="b" anchorCtr="0">
            <a:noAutofit/>
          </a:bodyPr>
          <a:lstStyle>
            <a:lvl1pPr>
              <a:defRPr sz="5400"/>
            </a:lvl1pPr>
          </a:lstStyle>
          <a:p>
            <a:r>
              <a:rPr lang="en-CA" smtClean="0"/>
              <a:t>Click to edit Master title style</a:t>
            </a:r>
            <a:endParaRPr/>
          </a:p>
        </p:txBody>
      </p:sp>
      <p:sp>
        <p:nvSpPr>
          <p:cNvPr id="3" name="Subtitle 2"/>
          <p:cNvSpPr>
            <a:spLocks noGrp="1"/>
          </p:cNvSpPr>
          <p:nvPr>
            <p:ph type="subTitle" idx="1"/>
          </p:nvPr>
        </p:nvSpPr>
        <p:spPr>
          <a:xfrm>
            <a:off x="685799" y="5257800"/>
            <a:ext cx="7770813" cy="874058"/>
          </a:xfrm>
        </p:spPr>
        <p:txBody>
          <a:bodyPr>
            <a:normAutofit/>
          </a:bodyPr>
          <a:lstStyle>
            <a:lvl1pPr marL="0" indent="0" algn="ctr">
              <a:spcBef>
                <a:spcPts val="300"/>
              </a:spcBef>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17-06-29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
        <p:nvSpPr>
          <p:cNvPr id="8" name="Picture Placeholder 7"/>
          <p:cNvSpPr>
            <a:spLocks noGrp="1"/>
          </p:cNvSpPr>
          <p:nvPr>
            <p:ph type="pic" sz="quarter" idx="13"/>
          </p:nvPr>
        </p:nvSpPr>
        <p:spPr>
          <a:xfrm rot="21540000">
            <a:off x="2056196" y="424650"/>
            <a:ext cx="5031609" cy="337580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a:lstStyle>
            <a:lvl1pPr>
              <a:buFont typeface="Arial" pitchFamily="34" charset="0"/>
              <a:buNone/>
              <a:defRPr/>
            </a:lvl1pPr>
          </a:lstStyle>
          <a:p>
            <a:r>
              <a:rPr lang="en-C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7770813" cy="1743075"/>
          </a:xfrm>
        </p:spPr>
        <p:txBody>
          <a:bodyPr vert="horz" lIns="91440" tIns="45720" rIns="91440" bIns="45720" rtlCol="0" anchor="b" anchorCtr="0">
            <a:noAutofit/>
          </a:bodyPr>
          <a:lstStyle>
            <a:lvl1pPr algn="ctr" defTabSz="914400" rtl="0" eaLnBrk="1" latinLnBrk="0" hangingPunct="1">
              <a:spcBef>
                <a:spcPct val="0"/>
              </a:spcBef>
              <a:buNone/>
              <a:defRPr sz="54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CA" smtClean="0"/>
              <a:t>Click to edit Master title style</a:t>
            </a:r>
            <a:endParaRPr/>
          </a:p>
        </p:txBody>
      </p:sp>
      <p:sp>
        <p:nvSpPr>
          <p:cNvPr id="3" name="Text Placeholder 2"/>
          <p:cNvSpPr>
            <a:spLocks noGrp="1"/>
          </p:cNvSpPr>
          <p:nvPr>
            <p:ph type="body" idx="1"/>
          </p:nvPr>
        </p:nvSpPr>
        <p:spPr>
          <a:xfrm>
            <a:off x="685800" y="2756647"/>
            <a:ext cx="7770813" cy="1281953"/>
          </a:xfrm>
        </p:spPr>
        <p:txBody>
          <a:bodyPr vert="horz" lIns="91440" tIns="45720" rIns="91440" bIns="45720" rtlCol="0">
            <a:normAutofit/>
          </a:bodyPr>
          <a:lstStyle>
            <a:lvl1pPr marL="0" indent="0" algn="ctr" defTabSz="914400" rtl="0" eaLnBrk="1" latinLnBrk="0" hangingPunct="1">
              <a:spcBef>
                <a:spcPts val="300"/>
              </a:spcBef>
              <a:buFontTx/>
              <a:buNone/>
              <a:defRPr sz="20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651A0C47-018D-4460-B945-BFF7981B6CA6}" type="datetimeFigureOut">
              <a:rPr lang="en-US" smtClean="0"/>
              <a:t>17-06-29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1429871"/>
          </a:xfrm>
        </p:spPr>
        <p:txBody>
          <a:bodyPr/>
          <a:lstStyle/>
          <a:p>
            <a:r>
              <a:rPr lang="en-CA" smtClean="0"/>
              <a:t>Click to edit Master title style</a:t>
            </a:r>
            <a:endParaRPr/>
          </a:p>
        </p:txBody>
      </p:sp>
      <p:sp>
        <p:nvSpPr>
          <p:cNvPr id="3" name="Content Placeholder 2"/>
          <p:cNvSpPr>
            <a:spLocks noGrp="1"/>
          </p:cNvSpPr>
          <p:nvPr>
            <p:ph sz="half" idx="1"/>
          </p:nvPr>
        </p:nvSpPr>
        <p:spPr>
          <a:xfrm>
            <a:off x="685800" y="1760538"/>
            <a:ext cx="3611880" cy="4365625"/>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marL="2398713" indent="-336550">
              <a:defRPr sz="1800"/>
            </a:lvl8pPr>
            <a:lvl9pPr marL="2398713" indent="-336550">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844733" y="1760538"/>
            <a:ext cx="3611880" cy="4365625"/>
          </a:xfrm>
        </p:spPr>
        <p:txBody>
          <a:bodyPr>
            <a:normAutofit/>
          </a:bodyPr>
          <a:lstStyle>
            <a:lvl1pPr>
              <a:defRPr sz="2200"/>
            </a:lvl1pPr>
            <a:lvl2pPr>
              <a:defRPr sz="2000"/>
            </a:lvl2pPr>
            <a:lvl3pPr>
              <a:defRPr sz="2000"/>
            </a:lvl3pPr>
            <a:lvl4pPr>
              <a:defRPr sz="2000"/>
            </a:lvl4pPr>
            <a:lvl5pPr>
              <a:defRPr sz="2000"/>
            </a:lvl5pPr>
            <a:lvl6pPr>
              <a:defRPr sz="1800"/>
            </a:lvl6pPr>
            <a:lvl7pPr>
              <a:defRPr sz="1800"/>
            </a:lvl7pPr>
            <a:lvl8pPr marL="2398713" indent="-336550">
              <a:defRPr sz="1800"/>
            </a:lvl8pPr>
            <a:lvl9pPr marL="2398713" indent="-336550">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651A0C47-018D-4460-B945-BFF7981B6CA6}" type="datetimeFigureOut">
              <a:rPr lang="en-US" smtClean="0"/>
              <a:t>17-06-29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1429871"/>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685800" y="1550895"/>
            <a:ext cx="3611880" cy="614082"/>
          </a:xfrm>
        </p:spPr>
        <p:txBody>
          <a:bodyPr anchor="b"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685800" y="2438400"/>
            <a:ext cx="3611880" cy="36877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marL="2398713" indent="-336550">
              <a:defRPr sz="1600"/>
            </a:lvl8pPr>
            <a:lvl9pPr marL="2398713" indent="-336550">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845526" y="1550895"/>
            <a:ext cx="3611880" cy="614082"/>
          </a:xfrm>
        </p:spPr>
        <p:txBody>
          <a:bodyPr anchor="b"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845526" y="2438400"/>
            <a:ext cx="3611880" cy="36877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marL="2398713" indent="-336550">
              <a:defRPr sz="1600"/>
            </a:lvl8pPr>
            <a:lvl9pPr marL="2398713" indent="-336550">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651A0C47-018D-4460-B945-BFF7981B6CA6}" type="datetimeFigureOut">
              <a:rPr lang="en-US" smtClean="0"/>
              <a:t>17-06-29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1F5A0A-F6FC-4FFD-9B49-0DA8697211D9}" type="slidenum">
              <a:rPr lang="en-US" smtClean="0"/>
              <a:t>‹#›</a:t>
            </a:fld>
            <a:endParaRPr lang="en-US"/>
          </a:p>
        </p:txBody>
      </p:sp>
      <p:cxnSp>
        <p:nvCxnSpPr>
          <p:cNvPr id="11" name="Straight Connector 10"/>
          <p:cNvCxnSpPr/>
          <p:nvPr/>
        </p:nvCxnSpPr>
        <p:spPr>
          <a:xfrm>
            <a:off x="786205" y="2191871"/>
            <a:ext cx="3429000" cy="1588"/>
          </a:xfrm>
          <a:prstGeom prst="line">
            <a:avLst/>
          </a:prstGeom>
          <a:ln>
            <a:solidFill>
              <a:srgbClr val="FFFFFF">
                <a:alpha val="4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936966" y="2191871"/>
            <a:ext cx="3429000" cy="1588"/>
          </a:xfrm>
          <a:prstGeom prst="line">
            <a:avLst/>
          </a:prstGeom>
          <a:ln>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651A0C47-018D-4460-B945-BFF7981B6CA6}" type="datetimeFigureOut">
              <a:rPr lang="en-US" smtClean="0"/>
              <a:t>17-06-29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1A0C47-018D-4460-B945-BFF7981B6CA6}" type="datetimeFigureOut">
              <a:rPr lang="en-US" smtClean="0"/>
              <a:t>17-06-29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905" y="971550"/>
            <a:ext cx="3657600" cy="1162050"/>
          </a:xfrm>
        </p:spPr>
        <p:txBody>
          <a:bodyPr anchor="b">
            <a:noAutofit/>
          </a:bodyPr>
          <a:lstStyle>
            <a:lvl1pPr algn="l">
              <a:defRPr sz="3600" b="0"/>
            </a:lvl1pPr>
          </a:lstStyle>
          <a:p>
            <a:r>
              <a:rPr lang="en-CA" smtClean="0"/>
              <a:t>Click to edit Master title style</a:t>
            </a:r>
            <a:endParaRPr/>
          </a:p>
        </p:txBody>
      </p:sp>
      <p:sp>
        <p:nvSpPr>
          <p:cNvPr id="3" name="Content Placeholder 2"/>
          <p:cNvSpPr>
            <a:spLocks noGrp="1"/>
          </p:cNvSpPr>
          <p:nvPr>
            <p:ph idx="1"/>
          </p:nvPr>
        </p:nvSpPr>
        <p:spPr>
          <a:xfrm>
            <a:off x="4800600" y="457200"/>
            <a:ext cx="3657600" cy="56689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marL="2398713" indent="-336550">
              <a:defRPr sz="1800"/>
            </a:lvl8pPr>
            <a:lvl9pPr marL="2398713" indent="-336550">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658905" y="2133601"/>
            <a:ext cx="3657600" cy="3581400"/>
          </a:xfrm>
        </p:spPr>
        <p:txBody>
          <a:bodyPr>
            <a:normAutofit/>
          </a:bodyPr>
          <a:lstStyle>
            <a:lvl1pPr marL="0" indent="0">
              <a:spcBef>
                <a:spcPts val="10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17-06-29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121023"/>
            <a:ext cx="7770813" cy="1429871"/>
          </a:xfrm>
          <a:prstGeom prst="rect">
            <a:avLst/>
          </a:prstGeom>
        </p:spPr>
        <p:txBody>
          <a:bodyPr vert="horz" lIns="91440" tIns="45720" rIns="91440" bIns="45720" rtlCol="0" anchor="ctr" anchorCtr="0">
            <a:normAutofit/>
          </a:bodyPr>
          <a:lstStyle/>
          <a:p>
            <a:r>
              <a:rPr lang="en-CA" smtClean="0"/>
              <a:t>Click to edit Master title style</a:t>
            </a:r>
            <a:endParaRPr/>
          </a:p>
        </p:txBody>
      </p:sp>
      <p:sp>
        <p:nvSpPr>
          <p:cNvPr id="3" name="Text Placeholder 2"/>
          <p:cNvSpPr>
            <a:spLocks noGrp="1"/>
          </p:cNvSpPr>
          <p:nvPr>
            <p:ph type="body" idx="1"/>
          </p:nvPr>
        </p:nvSpPr>
        <p:spPr>
          <a:xfrm>
            <a:off x="685800" y="1752600"/>
            <a:ext cx="7770813" cy="4373563"/>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6620435" y="6356350"/>
            <a:ext cx="2133600" cy="365125"/>
          </a:xfrm>
          <a:prstGeom prst="rect">
            <a:avLst/>
          </a:prstGeom>
        </p:spPr>
        <p:txBody>
          <a:bodyPr vert="horz" lIns="91440" tIns="45720" rIns="91440" bIns="45720" rtlCol="0" anchor="ctr"/>
          <a:lstStyle>
            <a:lvl1pPr algn="r">
              <a:defRPr sz="1200">
                <a:solidFill>
                  <a:schemeClr val="tx1">
                    <a:tint val="75000"/>
                  </a:schemeClr>
                </a:solidFill>
                <a:effectLst>
                  <a:outerShdw blurRad="50800" dist="38100" dir="5400000" sx="101000" sy="101000" algn="t" rotWithShape="0">
                    <a:prstClr val="black">
                      <a:alpha val="40000"/>
                    </a:prstClr>
                  </a:outerShdw>
                </a:effectLst>
              </a:defRPr>
            </a:lvl1pPr>
          </a:lstStyle>
          <a:p>
            <a:fld id="{651A0C47-018D-4460-B945-BFF7981B6CA6}" type="datetimeFigureOut">
              <a:rPr lang="en-US" smtClean="0"/>
              <a:t>17-06-29</a:t>
            </a:fld>
            <a:endParaRPr lang="en-US"/>
          </a:p>
        </p:txBody>
      </p:sp>
      <p:sp>
        <p:nvSpPr>
          <p:cNvPr id="5" name="Footer Placeholder 4"/>
          <p:cNvSpPr>
            <a:spLocks noGrp="1"/>
          </p:cNvSpPr>
          <p:nvPr>
            <p:ph type="ftr" sz="quarter" idx="3"/>
          </p:nvPr>
        </p:nvSpPr>
        <p:spPr>
          <a:xfrm>
            <a:off x="354105" y="6356350"/>
            <a:ext cx="2895600" cy="365125"/>
          </a:xfrm>
          <a:prstGeom prst="rect">
            <a:avLst/>
          </a:prstGeom>
        </p:spPr>
        <p:txBody>
          <a:bodyPr vert="horz" lIns="91440" tIns="45720" rIns="91440" bIns="45720" rtlCol="0" anchor="ctr"/>
          <a:lstStyle>
            <a:lvl1pPr algn="l">
              <a:defRPr sz="1200">
                <a:solidFill>
                  <a:schemeClr val="tx1">
                    <a:tint val="75000"/>
                  </a:schemeClr>
                </a:solidFill>
                <a:effectLst>
                  <a:outerShdw blurRad="50800" dist="38100" dir="5400000" sx="101000" sy="101000" algn="t" rotWithShape="0">
                    <a:prstClr val="black">
                      <a:alpha val="40000"/>
                    </a:prstClr>
                  </a:outerShdw>
                </a:effectLst>
              </a:defRPr>
            </a:lvl1pPr>
          </a:lstStyle>
          <a:p>
            <a:endParaRPr lang="en-US"/>
          </a:p>
        </p:txBody>
      </p:sp>
      <p:sp>
        <p:nvSpPr>
          <p:cNvPr id="6" name="Slide Number Placeholder 5"/>
          <p:cNvSpPr>
            <a:spLocks noGrp="1"/>
          </p:cNvSpPr>
          <p:nvPr>
            <p:ph type="sldNum" sz="quarter" idx="4"/>
          </p:nvPr>
        </p:nvSpPr>
        <p:spPr>
          <a:xfrm>
            <a:off x="4229100" y="6356350"/>
            <a:ext cx="685800" cy="365125"/>
          </a:xfrm>
          <a:prstGeom prst="rect">
            <a:avLst/>
          </a:prstGeom>
        </p:spPr>
        <p:txBody>
          <a:bodyPr vert="horz" lIns="91440" tIns="45720" rIns="91440" bIns="45720" rtlCol="0" anchor="ctr"/>
          <a:lstStyle>
            <a:lvl1pPr algn="ctr">
              <a:defRPr sz="1200">
                <a:solidFill>
                  <a:schemeClr val="tx1">
                    <a:tint val="75000"/>
                  </a:schemeClr>
                </a:solidFill>
                <a:effectLst>
                  <a:outerShdw blurRad="50800" dist="38100" dir="5400000" sx="101000" sy="101000" algn="t" rotWithShape="0">
                    <a:prstClr val="black">
                      <a:alpha val="40000"/>
                    </a:prstClr>
                  </a:outerShdw>
                </a:effectLst>
              </a:defRPr>
            </a:lvl1pPr>
          </a:lstStyle>
          <a:p>
            <a:fld id="{9C1F5A0A-F6FC-4FFD-9B49-0DA8697211D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ts val="2000"/>
        </a:spcBef>
        <a:buFontTx/>
        <a:buBlip>
          <a:blip r:embed="rId16"/>
        </a:buBlip>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685800" indent="-336550" algn="l" defTabSz="914400" rtl="0" eaLnBrk="1" latinLnBrk="0" hangingPunct="1">
        <a:spcBef>
          <a:spcPts val="600"/>
        </a:spcBef>
        <a:buFontTx/>
        <a:buBlip>
          <a:blip r:embed="rId16"/>
        </a:buBlip>
        <a:defRPr sz="2000" kern="1200">
          <a:solidFill>
            <a:schemeClr val="tx1"/>
          </a:solidFill>
          <a:effectLst>
            <a:outerShdw blurRad="50800" dist="50800" dir="5400000" sx="101000" sy="101000" algn="t" rotWithShape="0">
              <a:prstClr val="black">
                <a:alpha val="40000"/>
              </a:prstClr>
            </a:outerShdw>
          </a:effectLst>
          <a:latin typeface="+mn-lt"/>
          <a:ea typeface="+mn-ea"/>
          <a:cs typeface="+mn-cs"/>
        </a:defRPr>
      </a:lvl2pPr>
      <a:lvl3pPr marL="1035050" indent="-3492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3pPr>
      <a:lvl4pPr marL="1371600" indent="-3365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4pPr>
      <a:lvl5pPr marL="1720850" indent="-3492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5pPr>
      <a:lvl6pPr marL="2055813"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6pPr>
      <a:lvl7pPr marL="2398713"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7pPr>
      <a:lvl8pPr marL="2743200"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8pPr>
      <a:lvl9pPr marL="3087688" indent="-336550" algn="l" defTabSz="914400" rtl="0" eaLnBrk="1" latinLnBrk="0" hangingPunct="1">
        <a:spcBef>
          <a:spcPct val="20000"/>
        </a:spcBef>
        <a:buFontTx/>
        <a:buBlip>
          <a:blip r:embed="rId16"/>
        </a:buBlip>
        <a:defRPr lang="en-US" sz="1800" kern="1200" dirty="0">
          <a:solidFill>
            <a:schemeClr val="tx1"/>
          </a:solidFill>
          <a:effectLst>
            <a:outerShdw blurRad="50800" dist="50800" dir="5400000" sx="101000" sy="101000" algn="t" rotWithShape="0">
              <a:prstClr val="black">
                <a:alpha val="40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88214"/>
            <a:ext cx="7772400" cy="1955442"/>
          </a:xfrm>
        </p:spPr>
        <p:txBody>
          <a:bodyPr/>
          <a:lstStyle/>
          <a:p>
            <a:r>
              <a:rPr lang="en-US" dirty="0" smtClean="0">
                <a:effectLst/>
              </a:rPr>
              <a:t/>
            </a:r>
            <a:br>
              <a:rPr lang="en-US" dirty="0" smtClean="0">
                <a:effectLst/>
              </a:rPr>
            </a:br>
            <a:r>
              <a:rPr lang="en-US" sz="1800" dirty="0">
                <a:effectLst/>
              </a:rPr>
              <a:t/>
            </a:r>
            <a:br>
              <a:rPr lang="en-US" sz="1800" dirty="0">
                <a:effectLst/>
              </a:rPr>
            </a:br>
            <a:r>
              <a:rPr lang="en-US" dirty="0">
                <a:effectLst/>
              </a:rPr>
              <a:t/>
            </a:r>
            <a:br>
              <a:rPr lang="en-US" dirty="0">
                <a:effectLst/>
              </a:rPr>
            </a:br>
            <a:r>
              <a:rPr lang="en-US" dirty="0" smtClean="0">
                <a:effectLst/>
              </a:rPr>
              <a:t>A Double Edged Sword</a:t>
            </a:r>
            <a:r>
              <a:rPr lang="en-US" dirty="0">
                <a:effectLst/>
              </a:rPr>
              <a:t> </a:t>
            </a:r>
            <a:br>
              <a:rPr lang="en-US" dirty="0">
                <a:effectLst/>
              </a:rPr>
            </a:br>
            <a:endParaRPr lang="en-US" dirty="0"/>
          </a:p>
        </p:txBody>
      </p:sp>
      <p:sp>
        <p:nvSpPr>
          <p:cNvPr id="3" name="Subtitle 2"/>
          <p:cNvSpPr>
            <a:spLocks noGrp="1"/>
          </p:cNvSpPr>
          <p:nvPr>
            <p:ph type="subTitle" idx="1"/>
          </p:nvPr>
        </p:nvSpPr>
        <p:spPr>
          <a:xfrm>
            <a:off x="685800" y="2835501"/>
            <a:ext cx="7772400" cy="1385979"/>
          </a:xfrm>
        </p:spPr>
        <p:txBody>
          <a:bodyPr>
            <a:normAutofit/>
          </a:bodyPr>
          <a:lstStyle/>
          <a:p>
            <a:r>
              <a:rPr lang="en-US" sz="2400" dirty="0">
                <a:effectLst/>
              </a:rPr>
              <a:t>Benefits, Challenges and Recommendations for using Information and Communication Technology to Monitor or Investigate Human Rights</a:t>
            </a:r>
            <a:endParaRPr lang="en-US" sz="2400" dirty="0"/>
          </a:p>
        </p:txBody>
      </p:sp>
    </p:spTree>
    <p:extLst>
      <p:ext uri="{BB962C8B-B14F-4D97-AF65-F5344CB8AC3E}">
        <p14:creationId xmlns:p14="http://schemas.microsoft.com/office/powerpoint/2010/main" val="1059918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Media: Context</a:t>
            </a:r>
            <a:endParaRPr lang="en-US" dirty="0"/>
          </a:p>
        </p:txBody>
      </p:sp>
      <p:sp>
        <p:nvSpPr>
          <p:cNvPr id="3" name="Content Placeholder 2"/>
          <p:cNvSpPr>
            <a:spLocks noGrp="1"/>
          </p:cNvSpPr>
          <p:nvPr>
            <p:ph idx="1"/>
          </p:nvPr>
        </p:nvSpPr>
        <p:spPr>
          <a:xfrm>
            <a:off x="685800" y="1246909"/>
            <a:ext cx="7770813" cy="4879254"/>
          </a:xfrm>
        </p:spPr>
        <p:txBody>
          <a:bodyPr>
            <a:normAutofit fontScale="85000" lnSpcReduction="20000"/>
          </a:bodyPr>
          <a:lstStyle/>
          <a:p>
            <a:pPr>
              <a:buFont typeface="Arial"/>
              <a:buChar char="•"/>
            </a:pPr>
            <a:r>
              <a:rPr lang="en-US" dirty="0" smtClean="0">
                <a:effectLst/>
              </a:rPr>
              <a:t>The Arab Spring was a monumental shift forward, demonstrating how social media could be utilized as a data collection tool.</a:t>
            </a:r>
          </a:p>
          <a:p>
            <a:pPr>
              <a:buFont typeface="Arial"/>
              <a:buChar char="•"/>
            </a:pPr>
            <a:r>
              <a:rPr lang="en-US" dirty="0" smtClean="0">
                <a:effectLst/>
              </a:rPr>
              <a:t>The Syria conflict now dubbed the “</a:t>
            </a:r>
            <a:r>
              <a:rPr lang="en-US" dirty="0" err="1" smtClean="0">
                <a:effectLst/>
              </a:rPr>
              <a:t>youtube</a:t>
            </a:r>
            <a:r>
              <a:rPr lang="en-US" dirty="0" smtClean="0">
                <a:effectLst/>
              </a:rPr>
              <a:t> war”, because </a:t>
            </a:r>
            <a:r>
              <a:rPr lang="en-US" dirty="0" err="1" smtClean="0">
                <a:effectLst/>
              </a:rPr>
              <a:t>Youtube</a:t>
            </a:r>
            <a:r>
              <a:rPr lang="en-US" dirty="0" smtClean="0">
                <a:effectLst/>
              </a:rPr>
              <a:t> has essentially become an evidence locker </a:t>
            </a:r>
          </a:p>
          <a:p>
            <a:pPr>
              <a:buFont typeface="Arial"/>
              <a:buChar char="•"/>
            </a:pPr>
            <a:r>
              <a:rPr lang="en-US" dirty="0" smtClean="0">
                <a:effectLst/>
              </a:rPr>
              <a:t>Social media is the most commonly utilized tool, 82% of respondents use it in their work, 35% use it daily and 30% use it weekly.</a:t>
            </a:r>
          </a:p>
          <a:p>
            <a:pPr>
              <a:buFont typeface="Arial"/>
              <a:buChar char="•"/>
            </a:pPr>
            <a:r>
              <a:rPr lang="en-US" dirty="0" smtClean="0">
                <a:effectLst/>
              </a:rPr>
              <a:t>80% use Facebook, 70% use Twitter, 61% use </a:t>
            </a:r>
            <a:r>
              <a:rPr lang="en-US" dirty="0" err="1" smtClean="0">
                <a:effectLst/>
              </a:rPr>
              <a:t>Youtube</a:t>
            </a:r>
            <a:r>
              <a:rPr lang="en-US" dirty="0" smtClean="0">
                <a:effectLst/>
              </a:rPr>
              <a:t> and </a:t>
            </a:r>
            <a:r>
              <a:rPr lang="en-US" dirty="0" err="1" smtClean="0">
                <a:effectLst/>
              </a:rPr>
              <a:t>Whatsapp</a:t>
            </a:r>
            <a:r>
              <a:rPr lang="en-US" dirty="0" smtClean="0">
                <a:effectLst/>
              </a:rPr>
              <a:t> also revealed to be commonly utilized </a:t>
            </a:r>
          </a:p>
          <a:p>
            <a:pPr>
              <a:buFont typeface="Arial"/>
              <a:buChar char="•"/>
            </a:pPr>
            <a:r>
              <a:rPr lang="en-US" dirty="0" smtClean="0">
                <a:effectLst/>
              </a:rPr>
              <a:t>How is SM being used? 81.5 use it to follow up on incidents that they have heard about through other means and 64% also use it to discover new events they have not heard of elsewhere, 27% also indicated using as a way for sources to contact them directly.  </a:t>
            </a:r>
          </a:p>
          <a:p>
            <a:pPr>
              <a:buFont typeface="Arial"/>
              <a:buChar char="•"/>
            </a:pPr>
            <a:r>
              <a:rPr lang="en-US" dirty="0" smtClean="0">
                <a:effectLst/>
              </a:rPr>
              <a:t>Primarily used to gather data on trends in specific regions and collect video evidence. </a:t>
            </a:r>
          </a:p>
          <a:p>
            <a:pPr>
              <a:buFont typeface="Arial"/>
              <a:buChar char="•"/>
            </a:pPr>
            <a:endParaRPr lang="en-US" dirty="0">
              <a:effectLst/>
            </a:endParaRPr>
          </a:p>
          <a:p>
            <a:endParaRPr lang="en-US" dirty="0"/>
          </a:p>
        </p:txBody>
      </p:sp>
    </p:spTree>
    <p:extLst>
      <p:ext uri="{BB962C8B-B14F-4D97-AF65-F5344CB8AC3E}">
        <p14:creationId xmlns:p14="http://schemas.microsoft.com/office/powerpoint/2010/main" val="3220535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Media: Benefits </a:t>
            </a:r>
            <a:endParaRPr lang="en-US" dirty="0"/>
          </a:p>
        </p:txBody>
      </p:sp>
      <p:sp>
        <p:nvSpPr>
          <p:cNvPr id="3" name="Content Placeholder 2"/>
          <p:cNvSpPr>
            <a:spLocks noGrp="1"/>
          </p:cNvSpPr>
          <p:nvPr>
            <p:ph idx="1"/>
          </p:nvPr>
        </p:nvSpPr>
        <p:spPr/>
        <p:txBody>
          <a:bodyPr/>
          <a:lstStyle/>
          <a:p>
            <a:pPr>
              <a:buFont typeface="Arial"/>
              <a:buChar char="•"/>
            </a:pPr>
            <a:r>
              <a:rPr lang="en-US" dirty="0" smtClean="0">
                <a:effectLst/>
              </a:rPr>
              <a:t>Facilitates </a:t>
            </a:r>
            <a:r>
              <a:rPr lang="en-US" dirty="0">
                <a:effectLst/>
              </a:rPr>
              <a:t>access to people and restricted </a:t>
            </a:r>
            <a:r>
              <a:rPr lang="en-US" dirty="0" smtClean="0">
                <a:effectLst/>
              </a:rPr>
              <a:t>places (87% of users indicated this as the primary benefit)</a:t>
            </a:r>
            <a:r>
              <a:rPr lang="en-US" dirty="0">
                <a:effectLst/>
              </a:rPr>
              <a:t>	</a:t>
            </a:r>
          </a:p>
          <a:p>
            <a:pPr>
              <a:buFont typeface="Arial"/>
              <a:buChar char="•"/>
            </a:pPr>
            <a:r>
              <a:rPr lang="en-US">
                <a:effectLst/>
              </a:rPr>
              <a:t>Facilitates communication directly with sources </a:t>
            </a:r>
          </a:p>
          <a:p>
            <a:pPr>
              <a:buFont typeface="Arial"/>
              <a:buChar char="•"/>
            </a:pPr>
            <a:r>
              <a:rPr lang="en-US" smtClean="0">
                <a:effectLst/>
              </a:rPr>
              <a:t>Allows </a:t>
            </a:r>
            <a:r>
              <a:rPr lang="en-US" dirty="0">
                <a:effectLst/>
              </a:rPr>
              <a:t>researchers to collect citizen generated media	</a:t>
            </a:r>
          </a:p>
          <a:p>
            <a:pPr>
              <a:buFont typeface="Arial"/>
              <a:buChar char="•"/>
            </a:pPr>
            <a:r>
              <a:rPr lang="en-US" dirty="0">
                <a:effectLst/>
              </a:rPr>
              <a:t>Allows research to track event sin real time</a:t>
            </a:r>
          </a:p>
          <a:p>
            <a:pPr>
              <a:buFont typeface="Arial"/>
              <a:buChar char="•"/>
            </a:pPr>
            <a:r>
              <a:rPr lang="en-US" dirty="0" smtClean="0">
                <a:effectLst/>
              </a:rPr>
              <a:t>Circumvents </a:t>
            </a:r>
            <a:r>
              <a:rPr lang="en-US" dirty="0">
                <a:effectLst/>
              </a:rPr>
              <a:t>controlled information streams</a:t>
            </a:r>
            <a:endParaRPr lang="en-US" dirty="0"/>
          </a:p>
        </p:txBody>
      </p:sp>
    </p:spTree>
    <p:extLst>
      <p:ext uri="{BB962C8B-B14F-4D97-AF65-F5344CB8AC3E}">
        <p14:creationId xmlns:p14="http://schemas.microsoft.com/office/powerpoint/2010/main" val="478151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Media: Challenges</a:t>
            </a:r>
            <a:endParaRPr lang="en-US" dirty="0"/>
          </a:p>
        </p:txBody>
      </p:sp>
      <p:sp>
        <p:nvSpPr>
          <p:cNvPr id="3" name="Content Placeholder 2"/>
          <p:cNvSpPr>
            <a:spLocks noGrp="1"/>
          </p:cNvSpPr>
          <p:nvPr>
            <p:ph idx="1"/>
          </p:nvPr>
        </p:nvSpPr>
        <p:spPr/>
        <p:txBody>
          <a:bodyPr>
            <a:normAutofit lnSpcReduction="10000"/>
          </a:bodyPr>
          <a:lstStyle/>
          <a:p>
            <a:pPr>
              <a:buFont typeface="Arial"/>
              <a:buChar char="•"/>
            </a:pPr>
            <a:r>
              <a:rPr lang="en-US" dirty="0" smtClean="0">
                <a:effectLst/>
              </a:rPr>
              <a:t>Verifying </a:t>
            </a:r>
            <a:r>
              <a:rPr lang="en-US" dirty="0">
                <a:effectLst/>
              </a:rPr>
              <a:t>and authenticating social media derived data	</a:t>
            </a:r>
          </a:p>
          <a:p>
            <a:pPr>
              <a:buFont typeface="Arial"/>
              <a:buChar char="•"/>
            </a:pPr>
            <a:r>
              <a:rPr lang="en-US" dirty="0" smtClean="0">
                <a:effectLst/>
              </a:rPr>
              <a:t>The </a:t>
            </a:r>
            <a:r>
              <a:rPr lang="en-US" dirty="0">
                <a:effectLst/>
              </a:rPr>
              <a:t>digital </a:t>
            </a:r>
            <a:r>
              <a:rPr lang="en-US" dirty="0" smtClean="0">
                <a:effectLst/>
              </a:rPr>
              <a:t>divide, ensuring the voices of all victims are heard</a:t>
            </a:r>
            <a:r>
              <a:rPr lang="en-US" dirty="0">
                <a:effectLst/>
              </a:rPr>
              <a:t>	</a:t>
            </a:r>
          </a:p>
          <a:p>
            <a:pPr>
              <a:buFont typeface="Arial"/>
              <a:buChar char="•"/>
            </a:pPr>
            <a:r>
              <a:rPr lang="en-US" dirty="0" smtClean="0">
                <a:effectLst/>
              </a:rPr>
              <a:t>Information </a:t>
            </a:r>
            <a:r>
              <a:rPr lang="en-US" dirty="0">
                <a:effectLst/>
              </a:rPr>
              <a:t>overload and mining </a:t>
            </a:r>
            <a:r>
              <a:rPr lang="en-US" dirty="0" smtClean="0">
                <a:effectLst/>
              </a:rPr>
              <a:t>through Big </a:t>
            </a:r>
            <a:r>
              <a:rPr lang="en-US" dirty="0">
                <a:effectLst/>
              </a:rPr>
              <a:t>Data	</a:t>
            </a:r>
            <a:endParaRPr lang="en-US" dirty="0" smtClean="0">
              <a:effectLst/>
            </a:endParaRPr>
          </a:p>
          <a:p>
            <a:pPr>
              <a:buFont typeface="Arial"/>
              <a:buChar char="•"/>
            </a:pPr>
            <a:r>
              <a:rPr lang="en-US" dirty="0" smtClean="0">
                <a:effectLst/>
              </a:rPr>
              <a:t>Disappearing </a:t>
            </a:r>
            <a:r>
              <a:rPr lang="en-US" dirty="0">
                <a:effectLst/>
              </a:rPr>
              <a:t>citizen generated media and </a:t>
            </a:r>
            <a:r>
              <a:rPr lang="en-US" dirty="0" smtClean="0">
                <a:effectLst/>
              </a:rPr>
              <a:t>ensuring safe storage</a:t>
            </a:r>
            <a:endParaRPr lang="en-US" dirty="0">
              <a:effectLst/>
            </a:endParaRPr>
          </a:p>
          <a:p>
            <a:pPr>
              <a:buFont typeface="Arial"/>
              <a:buChar char="•"/>
            </a:pPr>
            <a:r>
              <a:rPr lang="en-US" dirty="0" smtClean="0">
                <a:effectLst/>
              </a:rPr>
              <a:t>Security </a:t>
            </a:r>
            <a:r>
              <a:rPr lang="en-US" dirty="0">
                <a:effectLst/>
              </a:rPr>
              <a:t>and </a:t>
            </a:r>
            <a:r>
              <a:rPr lang="en-US" dirty="0" smtClean="0">
                <a:effectLst/>
              </a:rPr>
              <a:t>surveillance when using online tools </a:t>
            </a:r>
            <a:r>
              <a:rPr lang="en-US" dirty="0">
                <a:effectLst/>
              </a:rPr>
              <a:t>	</a:t>
            </a:r>
            <a:endParaRPr lang="en-US" dirty="0" smtClean="0">
              <a:effectLst/>
            </a:endParaRPr>
          </a:p>
          <a:p>
            <a:pPr>
              <a:buFont typeface="Arial"/>
              <a:buChar char="•"/>
            </a:pPr>
            <a:r>
              <a:rPr lang="en-US" dirty="0" smtClean="0">
                <a:effectLst/>
              </a:rPr>
              <a:t>Obtaining  </a:t>
            </a:r>
            <a:r>
              <a:rPr lang="en-US" dirty="0">
                <a:effectLst/>
              </a:rPr>
              <a:t>i</a:t>
            </a:r>
            <a:r>
              <a:rPr lang="en-US" dirty="0" smtClean="0">
                <a:effectLst/>
              </a:rPr>
              <a:t>nformed </a:t>
            </a:r>
            <a:r>
              <a:rPr lang="en-US" dirty="0">
                <a:effectLst/>
              </a:rPr>
              <a:t>consent </a:t>
            </a:r>
            <a:r>
              <a:rPr lang="en-US" dirty="0" smtClean="0">
                <a:effectLst/>
              </a:rPr>
              <a:t>from social media posters and the ethics around sourcing private </a:t>
            </a:r>
            <a:r>
              <a:rPr lang="en-US" dirty="0">
                <a:effectLst/>
              </a:rPr>
              <a:t>vs. public information	</a:t>
            </a:r>
          </a:p>
          <a:p>
            <a:endParaRPr lang="en-US" dirty="0"/>
          </a:p>
        </p:txBody>
      </p:sp>
    </p:spTree>
    <p:extLst>
      <p:ext uri="{BB962C8B-B14F-4D97-AF65-F5344CB8AC3E}">
        <p14:creationId xmlns:p14="http://schemas.microsoft.com/office/powerpoint/2010/main" val="403677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a:xfrm>
            <a:off x="685800" y="1362364"/>
            <a:ext cx="7770813" cy="4763799"/>
          </a:xfrm>
        </p:spPr>
        <p:txBody>
          <a:bodyPr>
            <a:normAutofit fontScale="92500"/>
          </a:bodyPr>
          <a:lstStyle/>
          <a:p>
            <a:pPr>
              <a:buFont typeface="Arial"/>
              <a:buChar char="•"/>
            </a:pPr>
            <a:r>
              <a:rPr lang="en-US" dirty="0" smtClean="0"/>
              <a:t>Verification tips for social media derived data and improving the capacity of researchers to verify data digitally</a:t>
            </a:r>
          </a:p>
          <a:p>
            <a:pPr>
              <a:buFont typeface="Arial"/>
              <a:buChar char="•"/>
            </a:pPr>
            <a:r>
              <a:rPr lang="en-US" dirty="0" smtClean="0"/>
              <a:t>Overcoming the digital divide relies on traditional research methods </a:t>
            </a:r>
          </a:p>
          <a:p>
            <a:pPr>
              <a:buFont typeface="Arial"/>
              <a:buChar char="•"/>
            </a:pPr>
            <a:r>
              <a:rPr lang="en-US" dirty="0" smtClean="0"/>
              <a:t>New technologies now available to help overcome the big data problem, but prioritizing issues still falls into the hands of a researcher </a:t>
            </a:r>
          </a:p>
          <a:p>
            <a:pPr>
              <a:buFont typeface="Arial"/>
              <a:buChar char="•"/>
            </a:pPr>
            <a:r>
              <a:rPr lang="en-US" dirty="0" smtClean="0"/>
              <a:t>Re-evaluating data storage practices and developing new systems</a:t>
            </a:r>
          </a:p>
          <a:p>
            <a:pPr>
              <a:buFont typeface="Arial"/>
              <a:buChar char="•"/>
            </a:pPr>
            <a:r>
              <a:rPr lang="en-US" dirty="0" smtClean="0"/>
              <a:t>Mandatory digital security audits for all HROs and researchers </a:t>
            </a:r>
          </a:p>
          <a:p>
            <a:pPr>
              <a:buFont typeface="Arial"/>
              <a:buChar char="•"/>
            </a:pPr>
            <a:r>
              <a:rPr lang="en-US" dirty="0" smtClean="0"/>
              <a:t>Obtaining informed consent</a:t>
            </a:r>
          </a:p>
        </p:txBody>
      </p:sp>
    </p:spTree>
    <p:extLst>
      <p:ext uri="{BB962C8B-B14F-4D97-AF65-F5344CB8AC3E}">
        <p14:creationId xmlns:p14="http://schemas.microsoft.com/office/powerpoint/2010/main" val="2540957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Crowdsourcing: Context</a:t>
            </a:r>
            <a:endParaRPr lang="en-US" dirty="0"/>
          </a:p>
        </p:txBody>
      </p:sp>
      <p:sp>
        <p:nvSpPr>
          <p:cNvPr id="3" name="Content Placeholder 2"/>
          <p:cNvSpPr>
            <a:spLocks noGrp="1"/>
          </p:cNvSpPr>
          <p:nvPr>
            <p:ph idx="1"/>
          </p:nvPr>
        </p:nvSpPr>
        <p:spPr>
          <a:xfrm>
            <a:off x="685800" y="1316182"/>
            <a:ext cx="7770813" cy="4809981"/>
          </a:xfrm>
        </p:spPr>
        <p:txBody>
          <a:bodyPr>
            <a:normAutofit/>
          </a:bodyPr>
          <a:lstStyle/>
          <a:p>
            <a:pPr>
              <a:buFont typeface="Arial"/>
              <a:buChar char="•"/>
            </a:pPr>
            <a:r>
              <a:rPr lang="en-US" dirty="0" smtClean="0"/>
              <a:t>The first deployment of </a:t>
            </a:r>
            <a:r>
              <a:rPr lang="en-US" dirty="0" err="1" smtClean="0"/>
              <a:t>Ushahidi</a:t>
            </a:r>
            <a:r>
              <a:rPr lang="en-US" dirty="0" smtClean="0"/>
              <a:t> during the 2007/2008 post-election violence in </a:t>
            </a:r>
            <a:r>
              <a:rPr lang="en-US" dirty="0" smtClean="0"/>
              <a:t>Kenya </a:t>
            </a:r>
            <a:r>
              <a:rPr lang="en-US" dirty="0" smtClean="0"/>
              <a:t>was a game changer </a:t>
            </a:r>
          </a:p>
          <a:p>
            <a:pPr>
              <a:buFont typeface="Arial"/>
              <a:buChar char="•"/>
            </a:pPr>
            <a:r>
              <a:rPr lang="en-US" dirty="0" smtClean="0"/>
              <a:t>Different crowdsourcing models serve different purposes, defining the model used in this research</a:t>
            </a:r>
          </a:p>
          <a:p>
            <a:pPr>
              <a:buFont typeface="Arial"/>
              <a:buChar char="•"/>
            </a:pPr>
            <a:r>
              <a:rPr lang="en-US" dirty="0" smtClean="0"/>
              <a:t>Examples: The Libya Crisis Map, Haiti Earthquake Crisis Map and the Syria Tracker vs. the LRA Crisis Tracker</a:t>
            </a:r>
          </a:p>
          <a:p>
            <a:pPr>
              <a:buFont typeface="Arial"/>
              <a:buChar char="•"/>
            </a:pPr>
            <a:r>
              <a:rPr lang="en-US" dirty="0" smtClean="0"/>
              <a:t>Least utilized tool by survey respondents, with only 24% of respondents referencing crowdsourcing platforms in their research work, with 69% of users doing so to find locations, and 63% also using them to examine trends on a specific topic or in a specific location. </a:t>
            </a:r>
          </a:p>
        </p:txBody>
      </p:sp>
    </p:spTree>
    <p:extLst>
      <p:ext uri="{BB962C8B-B14F-4D97-AF65-F5344CB8AC3E}">
        <p14:creationId xmlns:p14="http://schemas.microsoft.com/office/powerpoint/2010/main" val="3795514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Crowdsourcing: Benefits </a:t>
            </a:r>
            <a:endParaRPr lang="en-US" dirty="0"/>
          </a:p>
        </p:txBody>
      </p:sp>
      <p:sp>
        <p:nvSpPr>
          <p:cNvPr id="3" name="Content Placeholder 2"/>
          <p:cNvSpPr>
            <a:spLocks noGrp="1"/>
          </p:cNvSpPr>
          <p:nvPr>
            <p:ph idx="1"/>
          </p:nvPr>
        </p:nvSpPr>
        <p:spPr>
          <a:xfrm>
            <a:off x="685800" y="1316182"/>
            <a:ext cx="7770813" cy="4809981"/>
          </a:xfrm>
        </p:spPr>
        <p:txBody>
          <a:bodyPr>
            <a:normAutofit lnSpcReduction="10000"/>
          </a:bodyPr>
          <a:lstStyle/>
          <a:p>
            <a:pPr>
              <a:buFont typeface="Arial"/>
              <a:buChar char="•"/>
            </a:pPr>
            <a:r>
              <a:rPr lang="en-US" dirty="0" smtClean="0"/>
              <a:t>Many benefits similar to that of social media, because these tools aggregate data from social media platforms automatically and </a:t>
            </a:r>
            <a:r>
              <a:rPr lang="en-US" dirty="0" smtClean="0"/>
              <a:t>therefore </a:t>
            </a:r>
            <a:r>
              <a:rPr lang="en-US" dirty="0" smtClean="0"/>
              <a:t>provide access to CGM as well, and allow researchers to gain access to non-permissive environments </a:t>
            </a:r>
          </a:p>
          <a:p>
            <a:pPr>
              <a:buFont typeface="Arial"/>
              <a:buChar char="•"/>
            </a:pPr>
            <a:r>
              <a:rPr lang="en-US" dirty="0" smtClean="0"/>
              <a:t>Allow researchers to clearly visualize mass quantities of data with ease</a:t>
            </a:r>
          </a:p>
          <a:p>
            <a:pPr>
              <a:buFont typeface="Arial"/>
              <a:buChar char="•"/>
            </a:pPr>
            <a:r>
              <a:rPr lang="en-US" dirty="0" smtClean="0"/>
              <a:t>Provide access to data from online AND offline sources (volunteer submissions, call in and SMS submissions, trained staff networks) and expands the reach of researchers </a:t>
            </a:r>
          </a:p>
          <a:p>
            <a:pPr>
              <a:buFont typeface="Arial"/>
              <a:buChar char="•"/>
            </a:pPr>
            <a:r>
              <a:rPr lang="en-US" dirty="0" smtClean="0"/>
              <a:t>The ability to collect statistical data and conduct non probability sampling </a:t>
            </a:r>
          </a:p>
          <a:p>
            <a:pPr>
              <a:buFont typeface="Arial"/>
              <a:buChar char="•"/>
            </a:pPr>
            <a:endParaRPr lang="en-US" dirty="0"/>
          </a:p>
        </p:txBody>
      </p:sp>
    </p:spTree>
    <p:extLst>
      <p:ext uri="{BB962C8B-B14F-4D97-AF65-F5344CB8AC3E}">
        <p14:creationId xmlns:p14="http://schemas.microsoft.com/office/powerpoint/2010/main" val="3386360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Crowdsourcing: Challenges</a:t>
            </a:r>
            <a:endParaRPr lang="en-US" dirty="0"/>
          </a:p>
        </p:txBody>
      </p:sp>
      <p:sp>
        <p:nvSpPr>
          <p:cNvPr id="3" name="Content Placeholder 2"/>
          <p:cNvSpPr>
            <a:spLocks noGrp="1"/>
          </p:cNvSpPr>
          <p:nvPr>
            <p:ph idx="1"/>
          </p:nvPr>
        </p:nvSpPr>
        <p:spPr>
          <a:xfrm>
            <a:off x="685800" y="1550894"/>
            <a:ext cx="7770813" cy="4575269"/>
          </a:xfrm>
        </p:spPr>
        <p:txBody>
          <a:bodyPr>
            <a:normAutofit/>
          </a:bodyPr>
          <a:lstStyle/>
          <a:p>
            <a:pPr>
              <a:buFont typeface="Arial"/>
              <a:buChar char="•"/>
            </a:pPr>
            <a:r>
              <a:rPr lang="en-US" dirty="0" smtClean="0"/>
              <a:t>Authenticating and verifying </a:t>
            </a:r>
            <a:r>
              <a:rPr lang="en-US" dirty="0" err="1" smtClean="0"/>
              <a:t>crowdsourced</a:t>
            </a:r>
            <a:r>
              <a:rPr lang="en-US" dirty="0" smtClean="0"/>
              <a:t> data, specifically “offline” data  (63% of users indicated this is the largest challenge) and obtaining informed consent. </a:t>
            </a:r>
          </a:p>
          <a:p>
            <a:pPr>
              <a:buFont typeface="Arial"/>
              <a:buChar char="•"/>
            </a:pPr>
            <a:r>
              <a:rPr lang="en-US" dirty="0" smtClean="0"/>
              <a:t>Trusting external data aggregators and their standards </a:t>
            </a:r>
          </a:p>
          <a:p>
            <a:pPr>
              <a:buFont typeface="Arial"/>
              <a:buChar char="•"/>
            </a:pPr>
            <a:r>
              <a:rPr lang="en-US" dirty="0"/>
              <a:t>Skewed data sets from the digital divide and duplication </a:t>
            </a:r>
          </a:p>
          <a:p>
            <a:pPr>
              <a:buFont typeface="Arial"/>
              <a:buChar char="•"/>
            </a:pPr>
            <a:r>
              <a:rPr lang="en-US" dirty="0" smtClean="0"/>
              <a:t>Security risks for crowdsourcing participants </a:t>
            </a:r>
          </a:p>
          <a:p>
            <a:pPr>
              <a:buFont typeface="Arial"/>
              <a:buChar char="•"/>
            </a:pPr>
            <a:r>
              <a:rPr lang="en-US" dirty="0" smtClean="0"/>
              <a:t>Lack of relevant platforms (27% of non-users indicated they don’t know of a relevant platform to use). </a:t>
            </a:r>
          </a:p>
          <a:p>
            <a:pPr>
              <a:buFont typeface="Arial"/>
              <a:buChar char="•"/>
            </a:pPr>
            <a:endParaRPr lang="en-US" dirty="0"/>
          </a:p>
        </p:txBody>
      </p:sp>
    </p:spTree>
    <p:extLst>
      <p:ext uri="{BB962C8B-B14F-4D97-AF65-F5344CB8AC3E}">
        <p14:creationId xmlns:p14="http://schemas.microsoft.com/office/powerpoint/2010/main" val="1435666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Crowdsourcing platforms: Recommendations </a:t>
            </a:r>
            <a:endParaRPr lang="en-US" dirty="0"/>
          </a:p>
        </p:txBody>
      </p:sp>
      <p:sp>
        <p:nvSpPr>
          <p:cNvPr id="3" name="Content Placeholder 2"/>
          <p:cNvSpPr>
            <a:spLocks noGrp="1"/>
          </p:cNvSpPr>
          <p:nvPr>
            <p:ph idx="1"/>
          </p:nvPr>
        </p:nvSpPr>
        <p:spPr/>
        <p:txBody>
          <a:bodyPr/>
          <a:lstStyle/>
          <a:p>
            <a:pPr>
              <a:buFont typeface="Arial"/>
              <a:buChar char="•"/>
            </a:pPr>
            <a:r>
              <a:rPr lang="en-US" dirty="0" smtClean="0"/>
              <a:t>Tips for verifying </a:t>
            </a:r>
            <a:r>
              <a:rPr lang="en-US" dirty="0" err="1" smtClean="0"/>
              <a:t>crowdsourced</a:t>
            </a:r>
            <a:r>
              <a:rPr lang="en-US" dirty="0" smtClean="0"/>
              <a:t> data, specifically offline sources, and obtaining informed consent </a:t>
            </a:r>
          </a:p>
          <a:p>
            <a:pPr>
              <a:buFont typeface="Arial"/>
              <a:buChar char="•"/>
            </a:pPr>
            <a:r>
              <a:rPr lang="en-US" dirty="0" smtClean="0"/>
              <a:t>Use platforms to identify trends and then investigate further through traditional methods </a:t>
            </a:r>
          </a:p>
          <a:p>
            <a:pPr>
              <a:buFont typeface="Arial"/>
              <a:buChar char="•"/>
            </a:pPr>
            <a:r>
              <a:rPr lang="en-US" dirty="0" smtClean="0"/>
              <a:t>More and better partnerships between technologists and human rights researchers </a:t>
            </a:r>
          </a:p>
          <a:p>
            <a:pPr>
              <a:buFont typeface="Arial"/>
              <a:buChar char="•"/>
            </a:pPr>
            <a:endParaRPr lang="en-US" dirty="0"/>
          </a:p>
        </p:txBody>
      </p:sp>
    </p:spTree>
    <p:extLst>
      <p:ext uri="{BB962C8B-B14F-4D97-AF65-F5344CB8AC3E}">
        <p14:creationId xmlns:p14="http://schemas.microsoft.com/office/powerpoint/2010/main" val="7117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964251"/>
          </a:xfrm>
        </p:spPr>
        <p:txBody>
          <a:bodyPr/>
          <a:lstStyle/>
          <a:p>
            <a:r>
              <a:rPr lang="en-US" dirty="0"/>
              <a:t>C</a:t>
            </a:r>
            <a:r>
              <a:rPr lang="en-US" dirty="0" smtClean="0"/>
              <a:t>onclusions</a:t>
            </a:r>
            <a:endParaRPr lang="en-US" dirty="0"/>
          </a:p>
        </p:txBody>
      </p:sp>
      <p:sp>
        <p:nvSpPr>
          <p:cNvPr id="3" name="Content Placeholder 2"/>
          <p:cNvSpPr>
            <a:spLocks noGrp="1"/>
          </p:cNvSpPr>
          <p:nvPr>
            <p:ph idx="1"/>
          </p:nvPr>
        </p:nvSpPr>
        <p:spPr>
          <a:xfrm>
            <a:off x="0" y="1085274"/>
            <a:ext cx="9144000" cy="5772726"/>
          </a:xfrm>
        </p:spPr>
        <p:txBody>
          <a:bodyPr>
            <a:normAutofit/>
          </a:bodyPr>
          <a:lstStyle/>
          <a:p>
            <a:pPr>
              <a:buFont typeface="Arial"/>
              <a:buChar char="•"/>
            </a:pPr>
            <a:r>
              <a:rPr lang="en-US" dirty="0" smtClean="0"/>
              <a:t>Moderates theorists prevail: technology does pose many benefits to researchers, and is most effective when used in conjunction with traditional research methods. It does not have the capacity to surpass traditional research methods because human beings are an integral part of the verification process. </a:t>
            </a:r>
            <a:endParaRPr lang="en-US" dirty="0"/>
          </a:p>
          <a:p>
            <a:pPr>
              <a:buFont typeface="Arial"/>
              <a:buChar char="•"/>
            </a:pPr>
            <a:r>
              <a:rPr lang="en-US" dirty="0" smtClean="0"/>
              <a:t>In final survey question, 48% of respondents answered that ICT tools are a step forward but should only be used in conjunction with traditional research methods AND 44% indicated that ICT tools could be even more useful if there were more manuals and training opportunities specifically for researchers.</a:t>
            </a:r>
            <a:endParaRPr lang="en-US" dirty="0"/>
          </a:p>
          <a:p>
            <a:pPr>
              <a:buFont typeface="Arial"/>
              <a:buChar char="•"/>
            </a:pPr>
            <a:r>
              <a:rPr lang="en-US" dirty="0" smtClean="0"/>
              <a:t>Double meaning of double-edged and a final warning to the documentation community.  </a:t>
            </a:r>
          </a:p>
          <a:p>
            <a:pPr marL="0" indent="0">
              <a:buNone/>
            </a:pPr>
            <a:endParaRPr lang="en-US" dirty="0"/>
          </a:p>
        </p:txBody>
      </p:sp>
    </p:spTree>
    <p:extLst>
      <p:ext uri="{BB962C8B-B14F-4D97-AF65-F5344CB8AC3E}">
        <p14:creationId xmlns:p14="http://schemas.microsoft.com/office/powerpoint/2010/main" val="1693839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a:xfrm>
            <a:off x="685800" y="1210994"/>
            <a:ext cx="7770813" cy="5647005"/>
          </a:xfrm>
        </p:spPr>
        <p:txBody>
          <a:bodyPr>
            <a:normAutofit fontScale="92500" lnSpcReduction="20000"/>
          </a:bodyPr>
          <a:lstStyle/>
          <a:p>
            <a:pPr>
              <a:buFont typeface="Arial"/>
              <a:buChar char="•"/>
            </a:pPr>
            <a:r>
              <a:rPr lang="en-US" dirty="0" smtClean="0"/>
              <a:t>Research questions:</a:t>
            </a:r>
          </a:p>
          <a:p>
            <a:pPr lvl="1">
              <a:buFont typeface="Arial"/>
              <a:buChar char="•"/>
            </a:pPr>
            <a:r>
              <a:rPr lang="en-US" dirty="0" smtClean="0"/>
              <a:t>How are researchers using ICT in their fact-finding work?</a:t>
            </a:r>
          </a:p>
          <a:p>
            <a:pPr lvl="1">
              <a:buFont typeface="Arial"/>
              <a:buChar char="•"/>
            </a:pPr>
            <a:r>
              <a:rPr lang="en-US" dirty="0" smtClean="0"/>
              <a:t>What are the benefits?</a:t>
            </a:r>
          </a:p>
          <a:p>
            <a:pPr lvl="1">
              <a:buFont typeface="Arial"/>
              <a:buChar char="•"/>
            </a:pPr>
            <a:r>
              <a:rPr lang="en-US" dirty="0" smtClean="0"/>
              <a:t>What are the challenges?</a:t>
            </a:r>
          </a:p>
          <a:p>
            <a:pPr lvl="1">
              <a:buFont typeface="Arial"/>
              <a:buChar char="•"/>
            </a:pPr>
            <a:r>
              <a:rPr lang="en-US" dirty="0" smtClean="0"/>
              <a:t>How do you overcome those challenges?</a:t>
            </a:r>
          </a:p>
          <a:p>
            <a:pPr lvl="1">
              <a:buFont typeface="Arial"/>
              <a:buChar char="•"/>
            </a:pPr>
            <a:r>
              <a:rPr lang="en-US" dirty="0" smtClean="0"/>
              <a:t>How is technology changing traditional research methodology? </a:t>
            </a:r>
          </a:p>
          <a:p>
            <a:pPr>
              <a:buFont typeface="Arial"/>
              <a:buChar char="•"/>
            </a:pPr>
            <a:r>
              <a:rPr lang="en-US" dirty="0"/>
              <a:t>W</a:t>
            </a:r>
            <a:r>
              <a:rPr lang="en-US" dirty="0" smtClean="0"/>
              <a:t>hy Now?</a:t>
            </a:r>
          </a:p>
          <a:p>
            <a:pPr lvl="1">
              <a:buFont typeface="Arial"/>
              <a:buChar char="•"/>
            </a:pPr>
            <a:r>
              <a:rPr lang="en-US" dirty="0" smtClean="0"/>
              <a:t>Increasing use of technology for human rights documentation</a:t>
            </a:r>
          </a:p>
          <a:p>
            <a:pPr lvl="1">
              <a:buFont typeface="Arial"/>
              <a:buChar char="•"/>
            </a:pPr>
            <a:r>
              <a:rPr lang="en-US" dirty="0" smtClean="0"/>
              <a:t>Lack of academic literature, as well as a lack of practical guidance for researchers (manuals and guidelines)</a:t>
            </a:r>
          </a:p>
          <a:p>
            <a:pPr lvl="1">
              <a:buFont typeface="Arial"/>
              <a:buChar char="•"/>
            </a:pPr>
            <a:r>
              <a:rPr lang="en-US" dirty="0" smtClean="0"/>
              <a:t>Need to better understand technology in order to better utilize it</a:t>
            </a:r>
          </a:p>
          <a:p>
            <a:pPr lvl="1">
              <a:buFont typeface="Arial"/>
              <a:buChar char="•"/>
            </a:pPr>
            <a:r>
              <a:rPr lang="en-US" dirty="0" smtClean="0"/>
              <a:t>Need to begin overcoming the challenges</a:t>
            </a:r>
          </a:p>
          <a:p>
            <a:pPr>
              <a:buFont typeface="Arial"/>
              <a:buChar char="•"/>
            </a:pPr>
            <a:r>
              <a:rPr lang="en-US" dirty="0" smtClean="0"/>
              <a:t>Objective: To fill a literature gap in academic work that examines the impact of ICT tools specifically on human rights fact-finding methods and, most importantly, create a manual that can be used by human rights researchers wanting to better harness ICT in their day to day work.</a:t>
            </a:r>
            <a:endParaRPr lang="en-US" dirty="0"/>
          </a:p>
          <a:p>
            <a:pPr lvl="1">
              <a:buFont typeface="Arial"/>
              <a:buChar char="•"/>
            </a:pPr>
            <a:endParaRPr lang="en-US" dirty="0" smtClean="0"/>
          </a:p>
        </p:txBody>
      </p:sp>
    </p:spTree>
    <p:extLst>
      <p:ext uri="{BB962C8B-B14F-4D97-AF65-F5344CB8AC3E}">
        <p14:creationId xmlns:p14="http://schemas.microsoft.com/office/powerpoint/2010/main" val="2503692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ICT Tools </a:t>
            </a:r>
            <a:r>
              <a:rPr lang="en-US" dirty="0"/>
              <a:t>E</a:t>
            </a:r>
            <a:r>
              <a:rPr lang="en-US" dirty="0" smtClean="0"/>
              <a:t>xamined</a:t>
            </a:r>
            <a:endParaRPr lang="en-US" dirty="0"/>
          </a:p>
        </p:txBody>
      </p:sp>
      <p:sp>
        <p:nvSpPr>
          <p:cNvPr id="3" name="Content Placeholder 2"/>
          <p:cNvSpPr>
            <a:spLocks noGrp="1"/>
          </p:cNvSpPr>
          <p:nvPr>
            <p:ph idx="1"/>
          </p:nvPr>
        </p:nvSpPr>
        <p:spPr>
          <a:xfrm>
            <a:off x="472520" y="1550894"/>
            <a:ext cx="7984093" cy="4575269"/>
          </a:xfrm>
        </p:spPr>
        <p:txBody>
          <a:bodyPr>
            <a:normAutofit lnSpcReduction="10000"/>
          </a:bodyPr>
          <a:lstStyle/>
          <a:p>
            <a:pPr>
              <a:buFont typeface="Arial"/>
              <a:buChar char="•"/>
            </a:pPr>
            <a:r>
              <a:rPr lang="en-US" dirty="0" smtClean="0"/>
              <a:t>Satellite imagery, social media and crowdsourcing platforms </a:t>
            </a:r>
          </a:p>
          <a:p>
            <a:pPr>
              <a:buFont typeface="Arial"/>
              <a:buChar char="•"/>
            </a:pPr>
            <a:r>
              <a:rPr lang="en-US" dirty="0" smtClean="0"/>
              <a:t>Each have unique sets of benefits, challenges and solutions to overcome those challenges BUT, they all share two common features that change traditional research methods:</a:t>
            </a:r>
          </a:p>
          <a:p>
            <a:pPr lvl="1">
              <a:buFont typeface="Arial"/>
              <a:buChar char="•"/>
            </a:pPr>
            <a:r>
              <a:rPr lang="en-US" dirty="0" smtClean="0"/>
              <a:t>Allow researchers to collect information remotely </a:t>
            </a:r>
          </a:p>
          <a:p>
            <a:pPr lvl="1">
              <a:buFont typeface="Arial"/>
              <a:buChar char="•"/>
            </a:pPr>
            <a:r>
              <a:rPr lang="en-US" dirty="0" smtClean="0"/>
              <a:t>Allow researchers to collect Big Data</a:t>
            </a:r>
          </a:p>
          <a:p>
            <a:pPr lvl="1">
              <a:buFont typeface="Arial"/>
              <a:buChar char="•"/>
            </a:pPr>
            <a:endParaRPr lang="en-US" dirty="0"/>
          </a:p>
          <a:p>
            <a:pPr marL="349250" lvl="1" indent="0">
              <a:buNone/>
            </a:pPr>
            <a:r>
              <a:rPr lang="en-US" dirty="0" smtClean="0"/>
              <a:t>Devices vs. Tools:</a:t>
            </a:r>
          </a:p>
          <a:p>
            <a:pPr lvl="1">
              <a:buFont typeface="Arial"/>
              <a:buChar char="•"/>
            </a:pPr>
            <a:r>
              <a:rPr lang="en-US" dirty="0" smtClean="0"/>
              <a:t>Devices require a physical presence in the field  (smartphones, apps, hidden camera’s, drones </a:t>
            </a:r>
            <a:r>
              <a:rPr lang="en-US" dirty="0" err="1" smtClean="0"/>
              <a:t>etc</a:t>
            </a:r>
            <a:r>
              <a:rPr lang="en-US" dirty="0" smtClean="0"/>
              <a:t>)</a:t>
            </a:r>
          </a:p>
          <a:p>
            <a:pPr lvl="1">
              <a:buFont typeface="Arial"/>
              <a:buChar char="•"/>
            </a:pPr>
            <a:r>
              <a:rPr lang="en-US" dirty="0" smtClean="0"/>
              <a:t>Tools can be used to collect information captured on devices but do not require the researchers physical presence in the field </a:t>
            </a:r>
          </a:p>
          <a:p>
            <a:pPr marL="349250" lvl="1" indent="0">
              <a:buNone/>
            </a:pPr>
            <a:endParaRPr lang="en-US" dirty="0" smtClean="0"/>
          </a:p>
          <a:p>
            <a:pPr lvl="1">
              <a:buFont typeface="Arial"/>
              <a:buChar char="•"/>
            </a:pPr>
            <a:endParaRPr lang="en-US" dirty="0"/>
          </a:p>
          <a:p>
            <a:pPr lvl="1">
              <a:buFont typeface="Arial"/>
              <a:buChar char="•"/>
            </a:pPr>
            <a:endParaRPr lang="en-US" dirty="0"/>
          </a:p>
        </p:txBody>
      </p:sp>
    </p:spTree>
    <p:extLst>
      <p:ext uri="{BB962C8B-B14F-4D97-AF65-F5344CB8AC3E}">
        <p14:creationId xmlns:p14="http://schemas.microsoft.com/office/powerpoint/2010/main" val="964364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methods</a:t>
            </a:r>
            <a:endParaRPr lang="en-US" dirty="0"/>
          </a:p>
        </p:txBody>
      </p:sp>
      <p:sp>
        <p:nvSpPr>
          <p:cNvPr id="3" name="Content Placeholder 2"/>
          <p:cNvSpPr>
            <a:spLocks noGrp="1"/>
          </p:cNvSpPr>
          <p:nvPr>
            <p:ph idx="1"/>
          </p:nvPr>
        </p:nvSpPr>
        <p:spPr>
          <a:xfrm>
            <a:off x="685800" y="1240532"/>
            <a:ext cx="7770813" cy="5198419"/>
          </a:xfrm>
        </p:spPr>
        <p:txBody>
          <a:bodyPr>
            <a:normAutofit fontScale="62500" lnSpcReduction="20000"/>
          </a:bodyPr>
          <a:lstStyle/>
          <a:p>
            <a:pPr>
              <a:buFont typeface="Arial"/>
              <a:buChar char="•"/>
            </a:pPr>
            <a:r>
              <a:rPr lang="en-US" sz="2600" dirty="0" smtClean="0"/>
              <a:t>Literature Review</a:t>
            </a:r>
          </a:p>
          <a:p>
            <a:pPr lvl="1">
              <a:buFont typeface="Arial"/>
              <a:buChar char="•"/>
            </a:pPr>
            <a:r>
              <a:rPr lang="en-US" sz="2600" dirty="0" smtClean="0"/>
              <a:t>Discovered a lack of academic  literature focusing specifically on how new tools are actually being used in the field and the impact they are having on individual researchers</a:t>
            </a:r>
          </a:p>
          <a:p>
            <a:pPr lvl="1">
              <a:buFont typeface="Arial"/>
              <a:buChar char="•"/>
            </a:pPr>
            <a:r>
              <a:rPr lang="en-US" sz="2600" dirty="0" smtClean="0"/>
              <a:t>Lack of practical guidance for researchers in how to best utilize technology </a:t>
            </a:r>
          </a:p>
          <a:p>
            <a:pPr>
              <a:buFont typeface="Arial"/>
              <a:buChar char="•"/>
            </a:pPr>
            <a:r>
              <a:rPr lang="en-US" sz="2600" dirty="0" smtClean="0"/>
              <a:t>Interviews</a:t>
            </a:r>
          </a:p>
          <a:p>
            <a:pPr lvl="1">
              <a:buFont typeface="Arial"/>
              <a:buChar char="•"/>
            </a:pPr>
            <a:r>
              <a:rPr lang="en-US" sz="2600" dirty="0" smtClean="0"/>
              <a:t>33 experts interviewed: practitioners, technology experts and academics </a:t>
            </a:r>
          </a:p>
          <a:p>
            <a:pPr>
              <a:buFont typeface="Arial"/>
              <a:buChar char="•"/>
            </a:pPr>
            <a:r>
              <a:rPr lang="en-US" sz="2600" dirty="0" smtClean="0"/>
              <a:t>Survey</a:t>
            </a:r>
          </a:p>
          <a:p>
            <a:pPr lvl="1">
              <a:buFont typeface="Arial"/>
              <a:buChar char="•"/>
            </a:pPr>
            <a:r>
              <a:rPr lang="en-US" sz="2600" dirty="0" smtClean="0"/>
              <a:t>Attempt to quantify qualitative data and produce statistics that could represent larger trends </a:t>
            </a:r>
          </a:p>
          <a:p>
            <a:pPr lvl="1">
              <a:buFont typeface="Arial"/>
              <a:buChar char="•"/>
            </a:pPr>
            <a:r>
              <a:rPr lang="en-US" sz="2600" dirty="0" smtClean="0"/>
              <a:t>66 human rights researchers completed online survey</a:t>
            </a:r>
          </a:p>
          <a:p>
            <a:pPr lvl="1">
              <a:buFont typeface="Arial"/>
              <a:buChar char="•"/>
            </a:pPr>
            <a:r>
              <a:rPr lang="en-US" sz="2600" dirty="0" smtClean="0"/>
              <a:t>52 questions with different questions promoted based off previous responses</a:t>
            </a:r>
          </a:p>
          <a:p>
            <a:pPr lvl="1">
              <a:buFont typeface="Arial"/>
              <a:buChar char="•"/>
            </a:pPr>
            <a:r>
              <a:rPr lang="en-US" sz="2600" dirty="0" smtClean="0"/>
              <a:t>Strict criteria for inclusion in the survey, only researchers working for IGO’s, INGO’s and NGO’s collecting data for the purposes of advocacy, lobbying and human rights monitoring (did not include academics or think tank researchers)</a:t>
            </a:r>
            <a:endParaRPr lang="en-US" sz="2600" dirty="0"/>
          </a:p>
          <a:p>
            <a:pPr>
              <a:buFont typeface="Arial"/>
              <a:buChar char="•"/>
            </a:pPr>
            <a:r>
              <a:rPr lang="en-US" sz="2600" dirty="0" smtClean="0"/>
              <a:t>Research aim: to collect the most relevant, timely and practical data available, therefore the majority of my research  was derived from practitioners feedback, guidance and real-world experiences </a:t>
            </a:r>
          </a:p>
          <a:p>
            <a:endParaRPr lang="en-US" dirty="0"/>
          </a:p>
          <a:p>
            <a:endParaRPr lang="en-US" dirty="0" smtClean="0"/>
          </a:p>
        </p:txBody>
      </p:sp>
    </p:spTree>
    <p:extLst>
      <p:ext uri="{BB962C8B-B14F-4D97-AF65-F5344CB8AC3E}">
        <p14:creationId xmlns:p14="http://schemas.microsoft.com/office/powerpoint/2010/main" val="869350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Divergent ideologies </a:t>
            </a:r>
            <a:endParaRPr lang="en-US" dirty="0"/>
          </a:p>
        </p:txBody>
      </p:sp>
      <p:sp>
        <p:nvSpPr>
          <p:cNvPr id="3" name="Content Placeholder 2"/>
          <p:cNvSpPr>
            <a:spLocks noGrp="1"/>
          </p:cNvSpPr>
          <p:nvPr>
            <p:ph idx="1"/>
          </p:nvPr>
        </p:nvSpPr>
        <p:spPr>
          <a:xfrm>
            <a:off x="685800" y="1358678"/>
            <a:ext cx="7770813" cy="4767485"/>
          </a:xfrm>
        </p:spPr>
        <p:txBody>
          <a:bodyPr>
            <a:normAutofit/>
          </a:bodyPr>
          <a:lstStyle/>
          <a:p>
            <a:pPr>
              <a:buFont typeface="Arial"/>
              <a:buChar char="•"/>
            </a:pPr>
            <a:r>
              <a:rPr lang="en-US" sz="1800" b="1" u="sng" dirty="0" smtClean="0"/>
              <a:t>Traditionalists</a:t>
            </a:r>
            <a:r>
              <a:rPr lang="en-US" sz="1800" dirty="0" smtClean="0"/>
              <a:t>:</a:t>
            </a:r>
            <a:r>
              <a:rPr lang="en-US" sz="1800" dirty="0" smtClean="0">
                <a:effectLst/>
              </a:rPr>
              <a:t> </a:t>
            </a:r>
            <a:r>
              <a:rPr lang="en-US" sz="1800" dirty="0">
                <a:effectLst/>
              </a:rPr>
              <a:t>believe that </a:t>
            </a:r>
            <a:r>
              <a:rPr lang="en-US" sz="1800" dirty="0" smtClean="0">
                <a:effectLst/>
              </a:rPr>
              <a:t>researchers must rely on traditional </a:t>
            </a:r>
            <a:r>
              <a:rPr lang="en-US" sz="1800" dirty="0">
                <a:effectLst/>
              </a:rPr>
              <a:t>research methods in order for their research to have merit. </a:t>
            </a:r>
            <a:r>
              <a:rPr lang="en-US" sz="1800" dirty="0" smtClean="0">
                <a:effectLst/>
              </a:rPr>
              <a:t>They </a:t>
            </a:r>
            <a:r>
              <a:rPr lang="en-US" sz="1800" dirty="0">
                <a:effectLst/>
              </a:rPr>
              <a:t>are not opposed to the use of ICT </a:t>
            </a:r>
            <a:r>
              <a:rPr lang="en-US" sz="1800" dirty="0" smtClean="0">
                <a:effectLst/>
              </a:rPr>
              <a:t>in human rights work, but </a:t>
            </a:r>
            <a:r>
              <a:rPr lang="en-US" sz="1800" dirty="0">
                <a:effectLst/>
              </a:rPr>
              <a:t>feel that it’s best </a:t>
            </a:r>
            <a:r>
              <a:rPr lang="en-US" sz="1800" dirty="0" smtClean="0">
                <a:effectLst/>
              </a:rPr>
              <a:t>used  </a:t>
            </a:r>
            <a:r>
              <a:rPr lang="en-US" sz="1800" dirty="0">
                <a:effectLst/>
              </a:rPr>
              <a:t>for information management, data organization, and data storage, rather than as a tool for data collection. </a:t>
            </a:r>
            <a:endParaRPr lang="en-US" sz="1800" dirty="0" smtClean="0">
              <a:effectLst/>
            </a:endParaRPr>
          </a:p>
          <a:p>
            <a:pPr>
              <a:buFont typeface="Arial"/>
              <a:buChar char="•"/>
            </a:pPr>
            <a:r>
              <a:rPr lang="en-US" sz="1800" b="1" u="sng" dirty="0" smtClean="0"/>
              <a:t>Moderates</a:t>
            </a:r>
            <a:r>
              <a:rPr lang="en-US" sz="1800" dirty="0" smtClean="0"/>
              <a:t>: </a:t>
            </a:r>
            <a:r>
              <a:rPr lang="en-US" sz="1800" dirty="0">
                <a:effectLst/>
              </a:rPr>
              <a:t>believe that ICT tools offer a number of advantages to human rights researchers, and strengthen the data collection process, but only when used in conjunction with traditional research methods. </a:t>
            </a:r>
            <a:endParaRPr lang="en-US" sz="1800" dirty="0" smtClean="0"/>
          </a:p>
          <a:p>
            <a:pPr>
              <a:buFont typeface="Arial"/>
              <a:buChar char="•"/>
            </a:pPr>
            <a:r>
              <a:rPr lang="en-US" sz="1800" b="1" u="sng" dirty="0" smtClean="0"/>
              <a:t>Futurists: </a:t>
            </a:r>
            <a:r>
              <a:rPr lang="en-US" sz="1800" dirty="0">
                <a:effectLst/>
              </a:rPr>
              <a:t>believe that ICT tools are the future of human rights fact-finding, and researchers or HROs that don’t currently utilize technology are missing out on massive opportunities. Futurists do not believe there is no merit in traditional fact-finding, they understand and acknowledge the work of traditional human rights researchers, however, they feel ICT tools provide more efficient data collection </a:t>
            </a:r>
            <a:r>
              <a:rPr lang="en-US" sz="1800" dirty="0" smtClean="0">
                <a:effectLst/>
              </a:rPr>
              <a:t>methods</a:t>
            </a:r>
            <a:r>
              <a:rPr lang="en-US" sz="1800" dirty="0">
                <a:effectLst/>
              </a:rPr>
              <a:t> </a:t>
            </a:r>
            <a:r>
              <a:rPr lang="en-US" sz="1800" dirty="0" smtClean="0">
                <a:effectLst/>
              </a:rPr>
              <a:t>and could one day replace researchers.</a:t>
            </a:r>
            <a:endParaRPr lang="en-US" sz="1800" dirty="0"/>
          </a:p>
        </p:txBody>
      </p:sp>
    </p:spTree>
    <p:extLst>
      <p:ext uri="{BB962C8B-B14F-4D97-AF65-F5344CB8AC3E}">
        <p14:creationId xmlns:p14="http://schemas.microsoft.com/office/powerpoint/2010/main" val="2693165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Satellite Imagery: </a:t>
            </a:r>
            <a:r>
              <a:rPr lang="en-US" dirty="0"/>
              <a:t>C</a:t>
            </a:r>
            <a:r>
              <a:rPr lang="en-US" dirty="0" smtClean="0"/>
              <a:t>ontext </a:t>
            </a:r>
            <a:endParaRPr lang="en-US" dirty="0"/>
          </a:p>
        </p:txBody>
      </p:sp>
      <p:sp>
        <p:nvSpPr>
          <p:cNvPr id="3" name="Content Placeholder 2"/>
          <p:cNvSpPr>
            <a:spLocks noGrp="1"/>
          </p:cNvSpPr>
          <p:nvPr>
            <p:ph idx="1"/>
          </p:nvPr>
        </p:nvSpPr>
        <p:spPr>
          <a:xfrm>
            <a:off x="685800" y="1550894"/>
            <a:ext cx="8134927" cy="4575269"/>
          </a:xfrm>
        </p:spPr>
        <p:txBody>
          <a:bodyPr>
            <a:normAutofit fontScale="92500"/>
          </a:bodyPr>
          <a:lstStyle/>
          <a:p>
            <a:pPr marL="0" indent="0">
              <a:buNone/>
            </a:pPr>
            <a:r>
              <a:rPr lang="en-US" dirty="0" smtClean="0"/>
              <a:t>Became a research tool in early 2000’s when satellite companies began to privatize. Google earth and the 2006 Eyes on Darfur investigation by Amnesty International were also changing moments. </a:t>
            </a:r>
          </a:p>
          <a:p>
            <a:pPr marL="0" indent="0">
              <a:buNone/>
            </a:pPr>
            <a:r>
              <a:rPr lang="en-US" dirty="0" smtClean="0"/>
              <a:t>Currently the biggest providers are </a:t>
            </a:r>
            <a:r>
              <a:rPr lang="en-US" dirty="0" err="1" smtClean="0"/>
              <a:t>DigitalGlobe</a:t>
            </a:r>
            <a:r>
              <a:rPr lang="en-US" dirty="0" smtClean="0"/>
              <a:t> and Airbus – the market matters because it impacts researchers capabilities. </a:t>
            </a:r>
          </a:p>
          <a:p>
            <a:pPr marL="0" indent="0">
              <a:buNone/>
            </a:pPr>
            <a:r>
              <a:rPr lang="en-US" dirty="0" smtClean="0"/>
              <a:t>Increasingly used as a tool in investigations- 39% of respondents have used satellite imagery in an investigation, and 35% of those respondents say they use it frequently.  The majority of respondents started using satellite imagery in the last 5 years. </a:t>
            </a:r>
          </a:p>
          <a:p>
            <a:pPr marL="0" indent="0">
              <a:buNone/>
            </a:pPr>
            <a:r>
              <a:rPr lang="en-US" dirty="0" smtClean="0"/>
              <a:t>Some major barriers still exist: of the 61% of respondents who do not use satellite imagery in their work, 50% said this was due to their lack of understanding in how to source and analyze images </a:t>
            </a:r>
          </a:p>
        </p:txBody>
      </p:sp>
    </p:spTree>
    <p:extLst>
      <p:ext uri="{BB962C8B-B14F-4D97-AF65-F5344CB8AC3E}">
        <p14:creationId xmlns:p14="http://schemas.microsoft.com/office/powerpoint/2010/main" val="379918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Satellites Imagery: </a:t>
            </a:r>
            <a:r>
              <a:rPr lang="en-US" dirty="0"/>
              <a:t>B</a:t>
            </a:r>
            <a:r>
              <a:rPr lang="en-US" dirty="0" smtClean="0"/>
              <a:t>enefits</a:t>
            </a:r>
            <a:endParaRPr lang="en-US" dirty="0"/>
          </a:p>
        </p:txBody>
      </p:sp>
      <p:sp>
        <p:nvSpPr>
          <p:cNvPr id="3" name="Content Placeholder 2"/>
          <p:cNvSpPr>
            <a:spLocks noGrp="1"/>
          </p:cNvSpPr>
          <p:nvPr>
            <p:ph idx="1"/>
          </p:nvPr>
        </p:nvSpPr>
        <p:spPr/>
        <p:txBody>
          <a:bodyPr>
            <a:normAutofit/>
          </a:bodyPr>
          <a:lstStyle/>
          <a:p>
            <a:pPr>
              <a:buFont typeface="Arial"/>
              <a:buChar char="•"/>
            </a:pPr>
            <a:r>
              <a:rPr lang="en-US" dirty="0">
                <a:effectLst/>
              </a:rPr>
              <a:t> Access to non-permissive environments	</a:t>
            </a:r>
            <a:r>
              <a:rPr lang="en-CA" dirty="0">
                <a:effectLst/>
              </a:rPr>
              <a:t> </a:t>
            </a:r>
            <a:endParaRPr lang="en-US" dirty="0">
              <a:effectLst/>
            </a:endParaRPr>
          </a:p>
          <a:p>
            <a:pPr>
              <a:buFont typeface="Arial"/>
              <a:buChar char="•"/>
            </a:pPr>
            <a:r>
              <a:rPr lang="en-CA" dirty="0">
                <a:effectLst/>
              </a:rPr>
              <a:t>A</a:t>
            </a:r>
            <a:r>
              <a:rPr lang="en-CA" dirty="0" smtClean="0">
                <a:effectLst/>
              </a:rPr>
              <a:t>llows researchers </a:t>
            </a:r>
            <a:r>
              <a:rPr lang="en-CA" dirty="0">
                <a:effectLst/>
              </a:rPr>
              <a:t>to revisit certain points in time </a:t>
            </a:r>
            <a:endParaRPr lang="en-US" dirty="0">
              <a:effectLst/>
            </a:endParaRPr>
          </a:p>
          <a:p>
            <a:pPr>
              <a:buFont typeface="Arial"/>
              <a:buChar char="•"/>
            </a:pPr>
            <a:r>
              <a:rPr lang="en-CA" dirty="0" smtClean="0">
                <a:effectLst/>
              </a:rPr>
              <a:t>Provides </a:t>
            </a:r>
            <a:r>
              <a:rPr lang="en-CA" dirty="0">
                <a:effectLst/>
              </a:rPr>
              <a:t>a level of detail not available in </a:t>
            </a:r>
            <a:r>
              <a:rPr lang="en-CA" dirty="0" smtClean="0">
                <a:effectLst/>
              </a:rPr>
              <a:t>testimony or </a:t>
            </a:r>
            <a:r>
              <a:rPr lang="en-CA" dirty="0" err="1" smtClean="0">
                <a:effectLst/>
              </a:rPr>
              <a:t>ot</a:t>
            </a:r>
            <a:r>
              <a:rPr lang="en-US" dirty="0" smtClean="0">
                <a:effectLst/>
              </a:rPr>
              <a:t>he</a:t>
            </a:r>
            <a:r>
              <a:rPr lang="en-CA" smtClean="0">
                <a:effectLst/>
              </a:rPr>
              <a:t>r evidence</a:t>
            </a:r>
            <a:endParaRPr lang="en-US" dirty="0">
              <a:effectLst/>
            </a:endParaRPr>
          </a:p>
          <a:p>
            <a:pPr>
              <a:buFont typeface="Arial"/>
              <a:buChar char="•"/>
            </a:pPr>
            <a:r>
              <a:rPr lang="en-CA" dirty="0" smtClean="0">
                <a:effectLst/>
              </a:rPr>
              <a:t>Images cannot </a:t>
            </a:r>
            <a:r>
              <a:rPr lang="en-CA" dirty="0">
                <a:effectLst/>
              </a:rPr>
              <a:t>be intimated and are difficult to dispute </a:t>
            </a:r>
            <a:endParaRPr lang="en-US" dirty="0">
              <a:effectLst/>
            </a:endParaRPr>
          </a:p>
          <a:p>
            <a:pPr>
              <a:buFont typeface="Arial"/>
              <a:buChar char="•"/>
            </a:pPr>
            <a:r>
              <a:rPr lang="en-CA" dirty="0" smtClean="0">
                <a:effectLst/>
              </a:rPr>
              <a:t>Allows researchers to track events </a:t>
            </a:r>
            <a:r>
              <a:rPr lang="en-CA" dirty="0">
                <a:effectLst/>
              </a:rPr>
              <a:t>over a large area </a:t>
            </a:r>
            <a:endParaRPr lang="en-CA" dirty="0" smtClean="0">
              <a:effectLst/>
            </a:endParaRPr>
          </a:p>
          <a:p>
            <a:pPr>
              <a:buFont typeface="Arial"/>
              <a:buChar char="•"/>
            </a:pPr>
            <a:r>
              <a:rPr lang="en-CA" dirty="0" smtClean="0">
                <a:effectLst/>
              </a:rPr>
              <a:t>Enhances ground research</a:t>
            </a:r>
            <a:endParaRPr lang="en-US" dirty="0">
              <a:effectLst/>
            </a:endParaRPr>
          </a:p>
          <a:p>
            <a:pPr marL="0" indent="0">
              <a:buNone/>
            </a:pPr>
            <a:endParaRPr lang="en-US" dirty="0">
              <a:effectLst/>
            </a:endParaRPr>
          </a:p>
          <a:p>
            <a:endParaRPr lang="en-US" dirty="0"/>
          </a:p>
        </p:txBody>
      </p:sp>
    </p:spTree>
    <p:extLst>
      <p:ext uri="{BB962C8B-B14F-4D97-AF65-F5344CB8AC3E}">
        <p14:creationId xmlns:p14="http://schemas.microsoft.com/office/powerpoint/2010/main" val="2807624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Satellite Imagery: </a:t>
            </a:r>
            <a:r>
              <a:rPr lang="en-US" dirty="0"/>
              <a:t>C</a:t>
            </a:r>
            <a:r>
              <a:rPr lang="en-US" dirty="0" smtClean="0"/>
              <a:t>hallenges </a:t>
            </a:r>
            <a:endParaRPr lang="en-US" dirty="0"/>
          </a:p>
        </p:txBody>
      </p:sp>
      <p:sp>
        <p:nvSpPr>
          <p:cNvPr id="3" name="Content Placeholder 2"/>
          <p:cNvSpPr>
            <a:spLocks noGrp="1"/>
          </p:cNvSpPr>
          <p:nvPr>
            <p:ph idx="1"/>
          </p:nvPr>
        </p:nvSpPr>
        <p:spPr>
          <a:xfrm>
            <a:off x="508000" y="1550894"/>
            <a:ext cx="8151091" cy="5099287"/>
          </a:xfrm>
        </p:spPr>
        <p:txBody>
          <a:bodyPr>
            <a:normAutofit fontScale="92500" lnSpcReduction="10000"/>
          </a:bodyPr>
          <a:lstStyle/>
          <a:p>
            <a:pPr>
              <a:buFont typeface="Arial"/>
              <a:buChar char="•"/>
            </a:pPr>
            <a:r>
              <a:rPr lang="en-US" dirty="0" smtClean="0"/>
              <a:t>Lack of training for researchers (73% of users have never received training)</a:t>
            </a:r>
          </a:p>
          <a:p>
            <a:pPr>
              <a:buFont typeface="Arial"/>
              <a:buChar char="•"/>
            </a:pPr>
            <a:r>
              <a:rPr lang="en-US" dirty="0" smtClean="0"/>
              <a:t>Outsourcing the analysis, confidentiality and tension in the researcher – analyst relationship</a:t>
            </a:r>
          </a:p>
          <a:p>
            <a:pPr>
              <a:buFont typeface="Arial"/>
              <a:buChar char="•"/>
            </a:pPr>
            <a:r>
              <a:rPr lang="en-US" dirty="0" smtClean="0"/>
              <a:t>Lack of peer review structures and processes inside HROs</a:t>
            </a:r>
          </a:p>
          <a:p>
            <a:pPr>
              <a:buFont typeface="Arial"/>
              <a:buChar char="•"/>
            </a:pPr>
            <a:r>
              <a:rPr lang="en-US" dirty="0" smtClean="0"/>
              <a:t>National Laws impeding where images can be captured </a:t>
            </a:r>
          </a:p>
          <a:p>
            <a:pPr>
              <a:buFont typeface="Arial"/>
              <a:buChar char="•"/>
            </a:pPr>
            <a:r>
              <a:rPr lang="en-US" dirty="0" smtClean="0"/>
              <a:t>Relying on private companies and therefor allowing competing client interests to jeopardize investigations </a:t>
            </a:r>
          </a:p>
          <a:p>
            <a:pPr>
              <a:buFont typeface="Arial"/>
              <a:buChar char="•"/>
            </a:pPr>
            <a:r>
              <a:rPr lang="en-US" smtClean="0"/>
              <a:t>Politics </a:t>
            </a:r>
            <a:r>
              <a:rPr lang="en-US" dirty="0" smtClean="0"/>
              <a:t>impacting which provider to work with</a:t>
            </a:r>
          </a:p>
          <a:p>
            <a:pPr>
              <a:buFont typeface="Arial"/>
              <a:buChar char="•"/>
            </a:pPr>
            <a:r>
              <a:rPr lang="en-US" dirty="0" smtClean="0"/>
              <a:t>Ethics around geo-location and revealing coordinates</a:t>
            </a:r>
          </a:p>
          <a:p>
            <a:pPr>
              <a:buFont typeface="Arial"/>
              <a:buChar char="•"/>
            </a:pPr>
            <a:r>
              <a:rPr lang="en-US" dirty="0" smtClean="0"/>
              <a:t>Costs making this an inaccessible technology for many local HRO’s </a:t>
            </a:r>
          </a:p>
          <a:p>
            <a:pPr marL="0" indent="0">
              <a:buNone/>
            </a:pPr>
            <a:endParaRPr lang="en-US" dirty="0"/>
          </a:p>
        </p:txBody>
      </p:sp>
    </p:spTree>
    <p:extLst>
      <p:ext uri="{BB962C8B-B14F-4D97-AF65-F5344CB8AC3E}">
        <p14:creationId xmlns:p14="http://schemas.microsoft.com/office/powerpoint/2010/main" val="4187440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a:t>
            </a:r>
            <a:endParaRPr lang="en-US" dirty="0"/>
          </a:p>
        </p:txBody>
      </p:sp>
      <p:sp>
        <p:nvSpPr>
          <p:cNvPr id="3" name="Content Placeholder 2"/>
          <p:cNvSpPr>
            <a:spLocks noGrp="1"/>
          </p:cNvSpPr>
          <p:nvPr>
            <p:ph idx="1"/>
          </p:nvPr>
        </p:nvSpPr>
        <p:spPr>
          <a:xfrm>
            <a:off x="685800" y="1270000"/>
            <a:ext cx="7770813" cy="4856163"/>
          </a:xfrm>
        </p:spPr>
        <p:txBody>
          <a:bodyPr>
            <a:normAutofit fontScale="92500" lnSpcReduction="10000"/>
          </a:bodyPr>
          <a:lstStyle/>
          <a:p>
            <a:pPr>
              <a:buFont typeface="Arial"/>
              <a:buChar char="•"/>
            </a:pPr>
            <a:r>
              <a:rPr lang="en-US" dirty="0" smtClean="0"/>
              <a:t>More internal training and more manuals needed, outlining the basics of satellite imagery and it’s capabilities </a:t>
            </a:r>
          </a:p>
          <a:p>
            <a:pPr>
              <a:buFont typeface="Arial"/>
              <a:buChar char="•"/>
            </a:pPr>
            <a:r>
              <a:rPr lang="en-US" dirty="0" smtClean="0"/>
              <a:t>Improved communication and understanding between researchers and analysts</a:t>
            </a:r>
          </a:p>
          <a:p>
            <a:pPr>
              <a:buFont typeface="Arial"/>
              <a:buChar char="•"/>
            </a:pPr>
            <a:r>
              <a:rPr lang="en-US" dirty="0" smtClean="0"/>
              <a:t>Satellite images should always be use as part of a larger investigation, evidence collected through satellites cannot stand alone</a:t>
            </a:r>
          </a:p>
          <a:p>
            <a:pPr>
              <a:buFont typeface="Arial"/>
              <a:buChar char="•"/>
            </a:pPr>
            <a:r>
              <a:rPr lang="en-US" dirty="0" smtClean="0"/>
              <a:t>Be wary of private providers and make ethical decisions about which providers to rely on for certain investigations </a:t>
            </a:r>
          </a:p>
          <a:p>
            <a:pPr>
              <a:buFont typeface="Arial"/>
              <a:buChar char="•"/>
            </a:pPr>
            <a:r>
              <a:rPr lang="en-US" dirty="0" smtClean="0"/>
              <a:t>Increase internal competency, get a second opinion and improved  peer review processes </a:t>
            </a:r>
          </a:p>
          <a:p>
            <a:pPr>
              <a:buFont typeface="Arial"/>
              <a:buChar char="•"/>
            </a:pPr>
            <a:r>
              <a:rPr lang="en-US" dirty="0" smtClean="0"/>
              <a:t>New </a:t>
            </a:r>
            <a:r>
              <a:rPr lang="en-US" dirty="0"/>
              <a:t>c</a:t>
            </a:r>
            <a:r>
              <a:rPr lang="en-US" dirty="0" smtClean="0"/>
              <a:t>odes of conduct around geo-location standards needed</a:t>
            </a:r>
            <a:endParaRPr lang="en-US" dirty="0"/>
          </a:p>
        </p:txBody>
      </p:sp>
    </p:spTree>
    <p:extLst>
      <p:ext uri="{BB962C8B-B14F-4D97-AF65-F5344CB8AC3E}">
        <p14:creationId xmlns:p14="http://schemas.microsoft.com/office/powerpoint/2010/main" val="33419992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Story">
  <a:themeElements>
    <a:clrScheme name="Story">
      <a:dk1>
        <a:sysClr val="windowText" lastClr="000000"/>
      </a:dk1>
      <a:lt1>
        <a:sysClr val="window" lastClr="FFFFFF"/>
      </a:lt1>
      <a:dk2>
        <a:srgbClr val="212121"/>
      </a:dk2>
      <a:lt2>
        <a:srgbClr val="CDD4D7"/>
      </a:lt2>
      <a:accent1>
        <a:srgbClr val="1D86CD"/>
      </a:accent1>
      <a:accent2>
        <a:srgbClr val="732E9A"/>
      </a:accent2>
      <a:accent3>
        <a:srgbClr val="B50B1B"/>
      </a:accent3>
      <a:accent4>
        <a:srgbClr val="E8950E"/>
      </a:accent4>
      <a:accent5>
        <a:srgbClr val="55992B"/>
      </a:accent5>
      <a:accent6>
        <a:srgbClr val="2C9C89"/>
      </a:accent6>
      <a:hlink>
        <a:srgbClr val="EC4D4D"/>
      </a:hlink>
      <a:folHlink>
        <a:srgbClr val="F8CE8A"/>
      </a:folHlink>
    </a:clrScheme>
    <a:fontScheme name="Story">
      <a:majorFont>
        <a:latin typeface="Calisto MT"/>
        <a:ea typeface=""/>
        <a:cs typeface=""/>
        <a:font script="Jpan" typeface="ＭＳ Ｐ明朝"/>
      </a:majorFont>
      <a:minorFont>
        <a:latin typeface="Calisto MT"/>
        <a:ea typeface=""/>
        <a:cs typeface=""/>
        <a:font script="Jpan" typeface="ＭＳ Ｐ明朝"/>
      </a:minorFont>
    </a:fontScheme>
    <a:fmtScheme name="Story">
      <a:fillStyleLst>
        <a:solidFill>
          <a:schemeClr val="phClr"/>
        </a:solidFill>
        <a:blipFill rotWithShape="1">
          <a:blip xmlns:r="http://schemas.openxmlformats.org/officeDocument/2006/relationships" r:embed="rId1">
            <a:duotone>
              <a:schemeClr val="phClr">
                <a:shade val="10000"/>
                <a:satMod val="150000"/>
                <a:lumMod val="120000"/>
              </a:schemeClr>
              <a:schemeClr val="phClr">
                <a:satMod val="350000"/>
                <a:lumMod val="150000"/>
              </a:schemeClr>
            </a:duotone>
          </a:blip>
          <a:tile tx="0" ty="0" sx="20000" sy="20000" flip="none" algn="ctr"/>
        </a:blipFill>
        <a:gradFill rotWithShape="1">
          <a:gsLst>
            <a:gs pos="0">
              <a:schemeClr val="phClr">
                <a:shade val="20000"/>
                <a:satMod val="130000"/>
              </a:schemeClr>
            </a:gs>
            <a:gs pos="50000">
              <a:schemeClr val="phClr">
                <a:shade val="90000"/>
                <a:satMod val="130000"/>
              </a:schemeClr>
            </a:gs>
            <a:gs pos="100000">
              <a:schemeClr val="phClr">
                <a:shade val="100000"/>
                <a:satMod val="200000"/>
                <a:lumMod val="120000"/>
              </a:schemeClr>
            </a:gs>
          </a:gsLst>
          <a:lin ang="16200000" scaled="0"/>
        </a:gradFill>
      </a:fillStyleLst>
      <a:lnStyleLst>
        <a:ln w="6350" cap="flat" cmpd="sng" algn="ctr">
          <a:solidFill>
            <a:schemeClr val="phClr">
              <a:shade val="95000"/>
              <a:satMod val="105000"/>
            </a:schemeClr>
          </a:solidFill>
          <a:prstDash val="solid"/>
        </a:ln>
        <a:ln w="19050" cap="flat" cmpd="sng" algn="ctr">
          <a:solidFill>
            <a:schemeClr val="phClr"/>
          </a:solidFill>
          <a:prstDash val="solid"/>
        </a:ln>
        <a:ln w="34925" cap="flat" cmpd="sng" algn="ctr">
          <a:solidFill>
            <a:schemeClr val="phClr"/>
          </a:solidFill>
          <a:prstDash val="solid"/>
        </a:ln>
      </a:lnStyleLst>
      <a:effectStyleLst>
        <a:effectStyle>
          <a:effectLst/>
        </a:effectStyle>
        <a:effectStyle>
          <a:effectLst>
            <a:outerShdw blurRad="88900" dist="50800" dir="2100000" sx="104000" sy="104000" algn="br" rotWithShape="0">
              <a:srgbClr val="000000">
                <a:alpha val="55000"/>
              </a:srgbClr>
            </a:outerShdw>
          </a:effectLst>
        </a:effectStyle>
        <a:effectStyle>
          <a:effectLst>
            <a:outerShdw blurRad="127000" dist="63500" dir="5400000" sx="103000" sy="103000" rotWithShape="0">
              <a:srgbClr val="000000">
                <a:alpha val="75000"/>
              </a:srgbClr>
            </a:outerShdw>
          </a:effectLst>
          <a:scene3d>
            <a:camera prst="perspectiveFront" fov="3000000"/>
            <a:lightRig rig="balanced" dir="t">
              <a:rot lat="0" lon="0" rev="18000000"/>
            </a:lightRig>
          </a:scene3d>
          <a:sp3d prstMaterial="plastic">
            <a:bevelT w="254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2">
            <a:duotone>
              <a:schemeClr val="phClr">
                <a:shade val="10000"/>
                <a:satMod val="150000"/>
              </a:schemeClr>
              <a:schemeClr val="phClr">
                <a:tint val="60000"/>
                <a:satMod val="40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Story.thmx</Template>
  <TotalTime>4537</TotalTime>
  <Words>1635</Words>
  <Application>Microsoft Macintosh PowerPoint</Application>
  <PresentationFormat>On-screen Show (4:3)</PresentationFormat>
  <Paragraphs>136</Paragraphs>
  <Slides>18</Slides>
  <Notes>16</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Story</vt:lpstr>
      <vt:lpstr>   A Double Edged Sword  </vt:lpstr>
      <vt:lpstr>Introduction </vt:lpstr>
      <vt:lpstr>ICT Tools Examined</vt:lpstr>
      <vt:lpstr>Research methods</vt:lpstr>
      <vt:lpstr>Divergent ideologies </vt:lpstr>
      <vt:lpstr>Satellite Imagery: Context </vt:lpstr>
      <vt:lpstr>Satellites Imagery: Benefits</vt:lpstr>
      <vt:lpstr>Satellite Imagery: Challenges </vt:lpstr>
      <vt:lpstr>Recommendations </vt:lpstr>
      <vt:lpstr>Social Media: Context</vt:lpstr>
      <vt:lpstr>Social Media: Benefits </vt:lpstr>
      <vt:lpstr>Social Media: Challenges</vt:lpstr>
      <vt:lpstr>Recommendations</vt:lpstr>
      <vt:lpstr>Crowdsourcing: Context</vt:lpstr>
      <vt:lpstr>Crowdsourcing: Benefits </vt:lpstr>
      <vt:lpstr>Crowdsourcing: Challenges</vt:lpstr>
      <vt:lpstr>Crowdsourcing platforms: Recommendations </vt:lpstr>
      <vt:lpstr>Conclusions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Robin Pierro</dc:creator>
  <cp:lastModifiedBy>Robin Pierro</cp:lastModifiedBy>
  <cp:revision>61</cp:revision>
  <dcterms:created xsi:type="dcterms:W3CDTF">2017-04-16T23:14:34Z</dcterms:created>
  <dcterms:modified xsi:type="dcterms:W3CDTF">2017-06-29T18:05:08Z</dcterms:modified>
</cp:coreProperties>
</file>