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34" r:id="rId2"/>
    <p:sldId id="330" r:id="rId3"/>
    <p:sldId id="331" r:id="rId4"/>
    <p:sldId id="333" r:id="rId5"/>
    <p:sldId id="332" r:id="rId6"/>
    <p:sldId id="329" r:id="rId7"/>
  </p:sldIdLst>
  <p:sldSz cx="9217025" cy="6858000"/>
  <p:notesSz cx="6858000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000000"/>
    <a:srgbClr val="0033C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2482" autoAdjust="0"/>
  </p:normalViewPr>
  <p:slideViewPr>
    <p:cSldViewPr>
      <p:cViewPr varScale="1">
        <p:scale>
          <a:sx n="101" d="100"/>
          <a:sy n="101" d="100"/>
        </p:scale>
        <p:origin x="-1164" y="-96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60" y="-114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078055-67AB-42F0-9154-5F8B4860CD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3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44538"/>
            <a:ext cx="50006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1B65EF-DD9A-473B-9B7C-00E3C7C26C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9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7992CEC-F6BF-4F76-8AFB-18C967DCC55F}" type="slidenum">
              <a:rPr lang="en-GB" altLang="en-US" smtClean="0">
                <a:latin typeface="Arial" charset="0"/>
              </a:rPr>
              <a:pPr eaLnBrk="1" hangingPunct="1"/>
              <a:t>1</a:t>
            </a:fld>
            <a:endParaRPr lang="en-GB" altLang="en-US" dirty="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278" y="2130427"/>
            <a:ext cx="783447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2555" y="3886200"/>
            <a:ext cx="645191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305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12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2344" y="485777"/>
            <a:ext cx="2073830" cy="568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0852" y="485777"/>
            <a:ext cx="6067875" cy="568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0229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2" y="485775"/>
            <a:ext cx="829532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60852" y="1884365"/>
            <a:ext cx="8295323" cy="4281487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6851465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2" y="485775"/>
            <a:ext cx="829532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0851" y="1884365"/>
            <a:ext cx="4070853" cy="4281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5322" y="1884365"/>
            <a:ext cx="4070853" cy="4281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84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60852" y="485777"/>
            <a:ext cx="8295323" cy="568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176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12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081" y="4406902"/>
            <a:ext cx="7834471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81" y="2906713"/>
            <a:ext cx="783447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57234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0851" y="1884365"/>
            <a:ext cx="4070853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5322" y="1884365"/>
            <a:ext cx="4070853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69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2" y="274638"/>
            <a:ext cx="829532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852" y="1535113"/>
            <a:ext cx="40724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2" y="2174875"/>
            <a:ext cx="40724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2121" y="1535113"/>
            <a:ext cx="40740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2121" y="2174875"/>
            <a:ext cx="40740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74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466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71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2" y="273050"/>
            <a:ext cx="30323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00" y="273052"/>
            <a:ext cx="515257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852" y="1435102"/>
            <a:ext cx="30323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43452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602" y="4800600"/>
            <a:ext cx="553021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06602" y="612775"/>
            <a:ext cx="553021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6602" y="5367338"/>
            <a:ext cx="553021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3010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17025" cy="6858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32182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0852" y="485775"/>
            <a:ext cx="829532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0852" y="1884365"/>
            <a:ext cx="8295323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82419" y="1556792"/>
            <a:ext cx="8709769" cy="73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GB" altLang="en-US" sz="4000" b="1" dirty="0" smtClean="0">
                <a:solidFill>
                  <a:schemeClr val="bg1"/>
                </a:solidFill>
              </a:rPr>
              <a:t>HUDOC hands-on</a:t>
            </a:r>
            <a:endParaRPr lang="fr-FR" altLang="en-US" sz="4000" b="1" dirty="0">
              <a:solidFill>
                <a:schemeClr val="bg1"/>
              </a:solidFill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326435" y="2528888"/>
            <a:ext cx="856575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GB" altLang="en-US" sz="24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2400" dirty="0" smtClean="0">
                <a:solidFill>
                  <a:schemeClr val="bg1"/>
                </a:solidFill>
              </a:rPr>
              <a:t>Stefano Palermiti</a:t>
            </a:r>
          </a:p>
          <a:p>
            <a:pPr algn="ctr" eaLnBrk="1" hangingPunct="1"/>
            <a:r>
              <a:rPr lang="en-GB" altLang="en-US" sz="2400" dirty="0" smtClean="0">
                <a:solidFill>
                  <a:schemeClr val="bg1"/>
                </a:solidFill>
              </a:rPr>
              <a:t>Head of Hudoc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br>
              <a:rPr lang="en-GB" altLang="en-US" sz="2400" dirty="0">
                <a:solidFill>
                  <a:schemeClr val="bg1"/>
                </a:solidFill>
              </a:rPr>
            </a:br>
            <a:r>
              <a:rPr lang="en-GB" altLang="en-US" sz="2400" dirty="0">
                <a:solidFill>
                  <a:schemeClr val="bg1"/>
                </a:solidFill>
              </a:rPr>
              <a:t/>
            </a:r>
            <a:br>
              <a:rPr lang="en-GB" altLang="en-US" sz="2400" dirty="0">
                <a:solidFill>
                  <a:schemeClr val="bg1"/>
                </a:solidFill>
              </a:rPr>
            </a:br>
            <a:endParaRPr lang="en-GB" altLang="en-US" sz="24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38th </a:t>
            </a:r>
            <a:r>
              <a:rPr lang="en-GB" altLang="en-US" sz="1600" dirty="0">
                <a:solidFill>
                  <a:schemeClr val="bg1"/>
                </a:solidFill>
              </a:rPr>
              <a:t>Meeting of the European Coordination Committee </a:t>
            </a:r>
            <a:endParaRPr lang="en-GB" altLang="en-US" sz="16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on </a:t>
            </a:r>
            <a:r>
              <a:rPr lang="en-GB" altLang="en-US" sz="1600" dirty="0">
                <a:solidFill>
                  <a:schemeClr val="bg1"/>
                </a:solidFill>
              </a:rPr>
              <a:t>Human Rights </a:t>
            </a:r>
            <a:r>
              <a:rPr lang="en-GB" altLang="en-US" sz="1600" dirty="0" smtClean="0">
                <a:solidFill>
                  <a:schemeClr val="bg1"/>
                </a:solidFill>
              </a:rPr>
              <a:t>Documentation</a:t>
            </a:r>
          </a:p>
          <a:p>
            <a:pPr algn="ctr" eaLnBrk="1" hangingPunct="1"/>
            <a:endParaRPr lang="en-GB" altLang="en-US" sz="16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Venice, Italy</a:t>
            </a:r>
          </a:p>
          <a:p>
            <a:pPr algn="ctr" eaLnBrk="1" hangingPunct="1"/>
            <a:r>
              <a:rPr lang="en-GB" altLang="en-US" sz="1600" dirty="0" smtClean="0">
                <a:solidFill>
                  <a:schemeClr val="bg1"/>
                </a:solidFill>
              </a:rPr>
              <a:t>20</a:t>
            </a:r>
            <a:r>
              <a:rPr lang="en-GB" altLang="en-US" sz="16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en-US" sz="1600" dirty="0" smtClean="0">
                <a:solidFill>
                  <a:schemeClr val="bg1"/>
                </a:solidFill>
              </a:rPr>
              <a:t> – 21</a:t>
            </a:r>
            <a:r>
              <a:rPr lang="en-GB" altLang="en-US" sz="1600" baseline="30000" dirty="0" smtClean="0">
                <a:solidFill>
                  <a:schemeClr val="bg1"/>
                </a:solidFill>
              </a:rPr>
              <a:t>st</a:t>
            </a:r>
            <a:r>
              <a:rPr lang="en-GB" altLang="en-US" sz="1600" dirty="0" smtClean="0">
                <a:solidFill>
                  <a:schemeClr val="bg1"/>
                </a:solidFill>
              </a:rPr>
              <a:t> April2017</a:t>
            </a:r>
            <a:r>
              <a:rPr lang="en-GB" altLang="en-US" sz="2400" dirty="0" smtClean="0">
                <a:solidFill>
                  <a:schemeClr val="bg1"/>
                </a:solidFill>
              </a:rPr>
              <a:t/>
            </a:r>
            <a:br>
              <a:rPr lang="en-GB" altLang="en-US" sz="2400" dirty="0" smtClean="0">
                <a:solidFill>
                  <a:schemeClr val="bg1"/>
                </a:solidFill>
              </a:rPr>
            </a:br>
            <a:endParaRPr lang="fr-F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26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HUDOC </a:t>
            </a:r>
            <a:r>
              <a:rPr lang="en-US" sz="4000" dirty="0">
                <a:latin typeface="Verdana" pitchFamily="34" charset="0"/>
              </a:rPr>
              <a:t>E</a:t>
            </a:r>
            <a:r>
              <a:rPr lang="en-US" sz="4000" dirty="0" smtClean="0">
                <a:latin typeface="Verdana" pitchFamily="34" charset="0"/>
              </a:rPr>
              <a:t>xercises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278" y="1916832"/>
            <a:ext cx="8295323" cy="4248472"/>
          </a:xfrm>
        </p:spPr>
        <p:txBody>
          <a:bodyPr/>
          <a:lstStyle/>
          <a:p>
            <a:r>
              <a:rPr lang="en-GB" sz="1800" b="1" dirty="0"/>
              <a:t>Exercise 1: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r>
              <a:rPr lang="en-GB" sz="1800" dirty="0"/>
              <a:t>Perform a search on Grand Chamber judgments against </a:t>
            </a:r>
            <a:r>
              <a:rPr lang="en-GB" sz="1800" dirty="0" smtClean="0"/>
              <a:t>Turkey from              1</a:t>
            </a:r>
            <a:r>
              <a:rPr lang="en-GB" sz="1800" baseline="30000" dirty="0" smtClean="0"/>
              <a:t>st </a:t>
            </a:r>
            <a:r>
              <a:rPr lang="en-GB" sz="1800" dirty="0" smtClean="0"/>
              <a:t>January </a:t>
            </a:r>
            <a:r>
              <a:rPr lang="en-GB" sz="1800" dirty="0"/>
              <a:t>2000 to 31</a:t>
            </a:r>
            <a:r>
              <a:rPr lang="en-GB" sz="1800" baseline="30000" dirty="0"/>
              <a:t>st</a:t>
            </a:r>
            <a:r>
              <a:rPr lang="en-GB" sz="1800" dirty="0"/>
              <a:t> December </a:t>
            </a:r>
            <a:r>
              <a:rPr lang="en-GB" sz="1800" dirty="0" smtClean="0"/>
              <a:t>2016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pPr lvl="0"/>
            <a:r>
              <a:rPr lang="en-US" sz="1800" dirty="0"/>
              <a:t>How many results do </a:t>
            </a:r>
            <a:r>
              <a:rPr lang="en-US" sz="1800" dirty="0" smtClean="0"/>
              <a:t>you get ?</a:t>
            </a:r>
            <a:endParaRPr lang="en-US" sz="1800" dirty="0"/>
          </a:p>
          <a:p>
            <a:pPr lvl="0"/>
            <a:r>
              <a:rPr lang="en-US" sz="1800" dirty="0"/>
              <a:t>How many English documents?</a:t>
            </a:r>
          </a:p>
          <a:p>
            <a:pPr lvl="0"/>
            <a:r>
              <a:rPr lang="en-US" sz="1800" dirty="0"/>
              <a:t>How many translations in Russian and Italian?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What </a:t>
            </a:r>
            <a:r>
              <a:rPr lang="en-US" sz="1800" dirty="0"/>
              <a:t>are the top 3 violated articles once you have filtered your results to have only the English documents?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0955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HUDOC </a:t>
            </a:r>
            <a:r>
              <a:rPr lang="en-US" sz="4000" dirty="0">
                <a:latin typeface="Verdana" pitchFamily="34" charset="0"/>
              </a:rPr>
              <a:t>E</a:t>
            </a:r>
            <a:r>
              <a:rPr lang="en-US" sz="4000" dirty="0" smtClean="0">
                <a:latin typeface="Verdana" pitchFamily="34" charset="0"/>
              </a:rPr>
              <a:t>xercises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278" y="1988840"/>
            <a:ext cx="8295323" cy="3744416"/>
          </a:xfrm>
        </p:spPr>
        <p:txBody>
          <a:bodyPr/>
          <a:lstStyle/>
          <a:p>
            <a:r>
              <a:rPr lang="en-GB" sz="1800" b="1" dirty="0"/>
              <a:t>Exercise 2: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r>
              <a:rPr lang="en-GB" sz="1800" dirty="0"/>
              <a:t>Perform a search for judgments referring to </a:t>
            </a:r>
            <a:r>
              <a:rPr lang="en-GB" sz="1800" dirty="0" smtClean="0"/>
              <a:t>access to court dated </a:t>
            </a:r>
            <a:r>
              <a:rPr lang="en-GB" sz="1800" dirty="0"/>
              <a:t>before 31/12/1999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pPr lvl="0"/>
            <a:r>
              <a:rPr lang="en-US" sz="1800" dirty="0"/>
              <a:t>How many results do </a:t>
            </a:r>
            <a:r>
              <a:rPr lang="en-US" sz="1800" dirty="0" smtClean="0"/>
              <a:t>you get </a:t>
            </a:r>
            <a:r>
              <a:rPr lang="en-US" sz="1800" dirty="0"/>
              <a:t>(Grand Chamber and Chamber only)?</a:t>
            </a:r>
          </a:p>
          <a:p>
            <a:pPr lvl="0"/>
            <a:r>
              <a:rPr lang="en-US" sz="1800" dirty="0"/>
              <a:t>Which are the 3 latest cases cited?</a:t>
            </a:r>
          </a:p>
          <a:p>
            <a:pPr lvl="0"/>
            <a:r>
              <a:rPr lang="en-US" sz="1800" dirty="0"/>
              <a:t>Which are the top 3 defending states?</a:t>
            </a:r>
          </a:p>
          <a:p>
            <a:pPr lvl="0"/>
            <a:r>
              <a:rPr lang="en-US" sz="1800" dirty="0"/>
              <a:t>Which are the top 3 Judges referenced in those cases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06472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HUDOC </a:t>
            </a:r>
            <a:r>
              <a:rPr lang="en-US" sz="4000" dirty="0">
                <a:latin typeface="Verdana" pitchFamily="34" charset="0"/>
              </a:rPr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278" y="1988840"/>
            <a:ext cx="8295323" cy="3744416"/>
          </a:xfrm>
        </p:spPr>
        <p:txBody>
          <a:bodyPr/>
          <a:lstStyle/>
          <a:p>
            <a:r>
              <a:rPr lang="en-GB" sz="1800" b="1" dirty="0"/>
              <a:t>Exercise 3: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r>
              <a:rPr lang="en-GB" sz="1800" dirty="0"/>
              <a:t>Perform a search for cases referring to the </a:t>
            </a:r>
            <a:r>
              <a:rPr lang="en-US" sz="1800" dirty="0" smtClean="0"/>
              <a:t>“Lambert v</a:t>
            </a:r>
            <a:r>
              <a:rPr lang="en-US" sz="1800" dirty="0"/>
              <a:t>. </a:t>
            </a:r>
            <a:r>
              <a:rPr lang="en-US" sz="1800" dirty="0" smtClean="0"/>
              <a:t>France” </a:t>
            </a:r>
            <a:r>
              <a:rPr lang="en-GB" sz="1800" dirty="0" smtClean="0"/>
              <a:t>case </a:t>
            </a:r>
          </a:p>
          <a:p>
            <a:endParaRPr lang="en-US" sz="1800" dirty="0"/>
          </a:p>
          <a:p>
            <a:pPr lvl="0"/>
            <a:r>
              <a:rPr lang="en-US" sz="1800" dirty="0"/>
              <a:t>How many results do we get (Grand Chamber and Chamber only)?</a:t>
            </a:r>
          </a:p>
          <a:p>
            <a:pPr lvl="0"/>
            <a:r>
              <a:rPr lang="en-US" sz="1800" dirty="0"/>
              <a:t>Which are the top 3 articles concerned?</a:t>
            </a:r>
          </a:p>
          <a:p>
            <a:pPr lvl="0"/>
            <a:r>
              <a:rPr lang="en-US" sz="1800" dirty="0" smtClean="0"/>
              <a:t>How </a:t>
            </a:r>
            <a:r>
              <a:rPr lang="en-US" sz="1800" dirty="0"/>
              <a:t>many “case reports” importance level do we have</a:t>
            </a:r>
            <a:r>
              <a:rPr lang="en-US" sz="1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06472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HUDOC </a:t>
            </a:r>
            <a:r>
              <a:rPr lang="en-US" sz="4000" dirty="0">
                <a:latin typeface="Verdana" pitchFamily="34" charset="0"/>
              </a:rPr>
              <a:t>E</a:t>
            </a:r>
            <a:r>
              <a:rPr lang="en-US" sz="4000" dirty="0" smtClean="0">
                <a:latin typeface="Verdana" pitchFamily="34" charset="0"/>
              </a:rPr>
              <a:t>xercises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60" y="2060848"/>
            <a:ext cx="8295323" cy="4032448"/>
          </a:xfrm>
        </p:spPr>
        <p:txBody>
          <a:bodyPr/>
          <a:lstStyle/>
          <a:p>
            <a:r>
              <a:rPr lang="en-GB" sz="1800" b="1" dirty="0"/>
              <a:t>Exercise 4: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r>
              <a:rPr lang="en-GB" sz="1800" dirty="0"/>
              <a:t>Perform a search based on the summaries of the Case Law Information Note </a:t>
            </a:r>
            <a:r>
              <a:rPr lang="en-US" sz="1800" dirty="0"/>
              <a:t>referring</a:t>
            </a:r>
            <a:r>
              <a:rPr lang="fr-FR" sz="1800" dirty="0"/>
              <a:t> to </a:t>
            </a:r>
            <a:r>
              <a:rPr lang="fr-FR" sz="1800" dirty="0" err="1" smtClean="0"/>
              <a:t>degrading</a:t>
            </a:r>
            <a:r>
              <a:rPr lang="fr-FR" sz="1800" dirty="0" smtClean="0"/>
              <a:t> </a:t>
            </a:r>
            <a:r>
              <a:rPr lang="fr-FR" sz="1800" dirty="0" err="1" smtClean="0"/>
              <a:t>treatment</a:t>
            </a:r>
            <a:r>
              <a:rPr lang="fr-FR" sz="1800" dirty="0" smtClean="0"/>
              <a:t> 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pPr lvl="0"/>
            <a:r>
              <a:rPr lang="en-US" sz="1800" dirty="0"/>
              <a:t>How many documents can you find?</a:t>
            </a:r>
          </a:p>
          <a:p>
            <a:pPr lvl="0"/>
            <a:r>
              <a:rPr lang="en-US" sz="1800" dirty="0"/>
              <a:t>Are there any translations into </a:t>
            </a:r>
            <a:r>
              <a:rPr lang="en-US" sz="1800" dirty="0" smtClean="0"/>
              <a:t>non-official </a:t>
            </a:r>
            <a:r>
              <a:rPr lang="en-US" sz="1800" dirty="0"/>
              <a:t>languages?</a:t>
            </a:r>
          </a:p>
          <a:p>
            <a:pPr lvl="0"/>
            <a:r>
              <a:rPr lang="en-US" sz="1800" dirty="0"/>
              <a:t>What are the top 3 defending states?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6472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72053" y="908050"/>
            <a:ext cx="829532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altLang="en-US" sz="440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Questions ?</a:t>
            </a:r>
            <a:endParaRPr lang="en-GB" altLang="en-US" sz="440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9" name="Picture 7" descr="j0195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13" y="1916114"/>
            <a:ext cx="1787399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10"/>
          <p:cNvSpPr>
            <a:spLocks noChangeArrowheads="1"/>
          </p:cNvSpPr>
          <p:nvPr/>
        </p:nvSpPr>
        <p:spPr bwMode="auto">
          <a:xfrm>
            <a:off x="1965351" y="4149725"/>
            <a:ext cx="57263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For any further information</a:t>
            </a:r>
          </a:p>
          <a:p>
            <a:pPr algn="ctr" eaLnBrk="1" hangingPunct="1"/>
            <a:r>
              <a:rPr lang="en-US" altLang="en-US" sz="28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Stefano.palermiti@echr.coe.int</a:t>
            </a:r>
            <a:endParaRPr lang="en-US" altLang="en-US" sz="2800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Conception personnalisée">
      <a:majorFont>
        <a:latin typeface="Book Antiqua"/>
        <a:ea typeface=""/>
        <a:cs typeface=""/>
      </a:majorFont>
      <a:minorFont>
        <a:latin typeface="Helvetic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stealth" w="lg" len="lg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stealth" w="lg" len="lg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35</Words>
  <Application>Microsoft Office PowerPoint</Application>
  <PresentationFormat>Custom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Conception personnalisée</vt:lpstr>
      <vt:lpstr>PowerPoint Presentation</vt:lpstr>
      <vt:lpstr>HUDOC Exercises</vt:lpstr>
      <vt:lpstr>HUDOC Exercises</vt:lpstr>
      <vt:lpstr>HUDOC exercises</vt:lpstr>
      <vt:lpstr>HUDOC Exercises</vt:lpstr>
      <vt:lpstr>PowerPoint Presentation</vt:lpstr>
    </vt:vector>
  </TitlesOfParts>
  <Company>European Court of Human Right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Protection of Human Rights in Europe</dc:title>
  <dc:creator>darcy</dc:creator>
  <cp:lastModifiedBy>Palermiti, Stefano</cp:lastModifiedBy>
  <cp:revision>287</cp:revision>
  <cp:lastPrinted>2015-07-28T12:48:06Z</cp:lastPrinted>
  <dcterms:created xsi:type="dcterms:W3CDTF">2005-03-29T07:41:03Z</dcterms:created>
  <dcterms:modified xsi:type="dcterms:W3CDTF">2017-04-27T07:44:51Z</dcterms:modified>
</cp:coreProperties>
</file>