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6" r:id="rId2"/>
    <p:sldId id="317" r:id="rId3"/>
    <p:sldId id="336" r:id="rId4"/>
    <p:sldId id="334" r:id="rId5"/>
    <p:sldId id="335" r:id="rId6"/>
    <p:sldId id="332" r:id="rId7"/>
    <p:sldId id="337" r:id="rId8"/>
    <p:sldId id="338" r:id="rId9"/>
    <p:sldId id="329" r:id="rId10"/>
  </p:sldIdLst>
  <p:sldSz cx="9144000" cy="6858000" type="screen4x3"/>
  <p:notesSz cx="6858000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000000"/>
    <a:srgbClr val="0033C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82017" autoAdjust="0"/>
  </p:normalViewPr>
  <p:slideViewPr>
    <p:cSldViewPr>
      <p:cViewPr>
        <p:scale>
          <a:sx n="100" d="100"/>
          <a:sy n="100" d="100"/>
        </p:scale>
        <p:origin x="-12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078055-67AB-42F0-9154-5F8B4860CD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3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1B65EF-DD9A-473B-9B7C-00E3C7C26C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9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7992CEC-F6BF-4F76-8AFB-18C967DCC55F}" type="slidenum">
              <a:rPr lang="en-GB" altLang="en-US" smtClean="0">
                <a:latin typeface="Arial" charset="0"/>
              </a:rPr>
              <a:pPr eaLnBrk="1" hangingPunct="1"/>
              <a:t>1</a:t>
            </a:fld>
            <a:endParaRPr lang="en-GB" altLang="en-US" dirty="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48B80A9-43F9-4083-9799-8CFBDFF62577}" type="slidenum">
              <a:rPr lang="en-GB" altLang="en-US" smtClean="0">
                <a:latin typeface="Arial" charset="0"/>
              </a:rPr>
              <a:pPr eaLnBrk="1" hangingPunct="1"/>
              <a:t>2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48B80A9-43F9-4083-9799-8CFBDFF62577}" type="slidenum">
              <a:rPr lang="en-GB" altLang="en-US" smtClean="0">
                <a:latin typeface="Arial" charset="0"/>
              </a:rPr>
              <a:pPr eaLnBrk="1" hangingPunct="1"/>
              <a:t>4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48B80A9-43F9-4083-9799-8CFBDFF62577}" type="slidenum">
              <a:rPr lang="en-GB" altLang="en-US" smtClean="0">
                <a:latin typeface="Arial" charset="0"/>
              </a:rPr>
              <a:pPr eaLnBrk="1" hangingPunct="1"/>
              <a:t>5</a:t>
            </a:fld>
            <a:endParaRPr lang="en-GB" alt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B65EF-DD9A-473B-9B7C-00E3C7C26C4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99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B65EF-DD9A-473B-9B7C-00E3C7C26C4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2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305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12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85775"/>
            <a:ext cx="2057400" cy="568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6019800" cy="568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0229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884363"/>
            <a:ext cx="8229600" cy="4281487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6851465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4363"/>
            <a:ext cx="4038600" cy="4281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4363"/>
            <a:ext cx="4038600" cy="4281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841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85775"/>
            <a:ext cx="8229600" cy="568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176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12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57234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4363"/>
            <a:ext cx="4038600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4363"/>
            <a:ext cx="4038600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69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74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466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71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43452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3010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4363"/>
            <a:ext cx="8229600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udoc.echr.coe.int/SP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twitter.com/echrpublica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twitter.com/echrpublica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Stefano.palermiti@echr.coe.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80974" y="1080635"/>
            <a:ext cx="8640763" cy="73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chemeClr val="bg1"/>
                </a:solidFill>
              </a:rPr>
              <a:t>U</a:t>
            </a:r>
            <a:r>
              <a:rPr lang="en-GB" altLang="en-US" sz="4000" b="1" dirty="0" smtClean="0">
                <a:solidFill>
                  <a:schemeClr val="bg1"/>
                </a:solidFill>
              </a:rPr>
              <a:t>pdate on the </a:t>
            </a:r>
          </a:p>
          <a:p>
            <a:pPr algn="ctr" eaLnBrk="1" hangingPunct="1"/>
            <a:r>
              <a:rPr lang="en-GB" altLang="en-US" sz="4000" b="1" dirty="0" smtClean="0">
                <a:solidFill>
                  <a:schemeClr val="bg1"/>
                </a:solidFill>
              </a:rPr>
              <a:t>HUDOC database</a:t>
            </a:r>
            <a:endParaRPr lang="fr-FR" altLang="en-US" sz="4000" b="1" dirty="0">
              <a:solidFill>
                <a:schemeClr val="bg1"/>
              </a:solidFill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323849" y="2528887"/>
            <a:ext cx="84978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GB" altLang="en-US" sz="24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2400" dirty="0" smtClean="0">
                <a:solidFill>
                  <a:schemeClr val="bg1"/>
                </a:solidFill>
              </a:rPr>
              <a:t>Stefano Palermiti</a:t>
            </a:r>
          </a:p>
          <a:p>
            <a:pPr algn="ctr" eaLnBrk="1" hangingPunct="1"/>
            <a:r>
              <a:rPr lang="en-GB" altLang="en-US" sz="2400" dirty="0" smtClean="0">
                <a:solidFill>
                  <a:schemeClr val="bg1"/>
                </a:solidFill>
              </a:rPr>
              <a:t>Head of Hudoc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br>
              <a:rPr lang="en-GB" altLang="en-US" sz="2400" dirty="0">
                <a:solidFill>
                  <a:schemeClr val="bg1"/>
                </a:solidFill>
              </a:rPr>
            </a:br>
            <a:r>
              <a:rPr lang="en-GB" altLang="en-US" sz="2400" dirty="0">
                <a:solidFill>
                  <a:schemeClr val="bg1"/>
                </a:solidFill>
              </a:rPr>
              <a:t/>
            </a:r>
            <a:br>
              <a:rPr lang="en-GB" altLang="en-US" sz="2400" dirty="0">
                <a:solidFill>
                  <a:schemeClr val="bg1"/>
                </a:solidFill>
              </a:rPr>
            </a:br>
            <a:endParaRPr lang="en-GB" altLang="en-US" sz="24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38th </a:t>
            </a:r>
            <a:r>
              <a:rPr lang="en-GB" altLang="en-US" sz="1600" dirty="0">
                <a:solidFill>
                  <a:schemeClr val="bg1"/>
                </a:solidFill>
              </a:rPr>
              <a:t>Meeting of the European Coordination Committee </a:t>
            </a:r>
            <a:endParaRPr lang="en-GB" altLang="en-US" sz="16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on </a:t>
            </a:r>
            <a:r>
              <a:rPr lang="en-GB" altLang="en-US" sz="1600" dirty="0">
                <a:solidFill>
                  <a:schemeClr val="bg1"/>
                </a:solidFill>
              </a:rPr>
              <a:t>Human Rights </a:t>
            </a:r>
            <a:r>
              <a:rPr lang="en-GB" altLang="en-US" sz="1600" dirty="0" smtClean="0">
                <a:solidFill>
                  <a:schemeClr val="bg1"/>
                </a:solidFill>
              </a:rPr>
              <a:t>Documentation</a:t>
            </a:r>
          </a:p>
          <a:p>
            <a:pPr algn="ctr" eaLnBrk="1" hangingPunct="1"/>
            <a:endParaRPr lang="en-GB" altLang="en-US" sz="16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Venice, Italy</a:t>
            </a: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20</a:t>
            </a:r>
            <a:r>
              <a:rPr lang="en-GB" altLang="en-US" sz="16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600" dirty="0" smtClean="0">
                <a:solidFill>
                  <a:schemeClr val="bg1"/>
                </a:solidFill>
              </a:rPr>
              <a:t> – 21</a:t>
            </a:r>
            <a:r>
              <a:rPr lang="en-GB" altLang="en-US" sz="1600" baseline="30000" dirty="0" smtClean="0">
                <a:solidFill>
                  <a:schemeClr val="bg1"/>
                </a:solidFill>
              </a:rPr>
              <a:t>st</a:t>
            </a:r>
            <a:r>
              <a:rPr lang="en-GB" altLang="en-US" sz="1600" dirty="0" smtClean="0">
                <a:solidFill>
                  <a:schemeClr val="bg1"/>
                </a:solidFill>
              </a:rPr>
              <a:t> April2017</a:t>
            </a:r>
            <a:r>
              <a:rPr lang="en-GB" altLang="en-US" sz="2400" dirty="0" smtClean="0">
                <a:solidFill>
                  <a:schemeClr val="bg1"/>
                </a:solidFill>
              </a:rPr>
              <a:t/>
            </a:r>
            <a:br>
              <a:rPr lang="en-GB" altLang="en-US" sz="2400" dirty="0" smtClean="0">
                <a:solidFill>
                  <a:schemeClr val="bg1"/>
                </a:solidFill>
              </a:rPr>
            </a:br>
            <a:endParaRPr lang="fr-FR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33475"/>
            <a:ext cx="8229600" cy="855365"/>
          </a:xfrm>
        </p:spPr>
        <p:txBody>
          <a:bodyPr/>
          <a:lstStyle/>
          <a:p>
            <a:pPr eaLnBrk="1" hangingPunct="1"/>
            <a:r>
              <a:rPr lang="fr-FR" altLang="en-US" sz="4000" kern="1200" dirty="0" smtClean="0">
                <a:latin typeface="Verdana" pitchFamily="34" charset="0"/>
                <a:ea typeface="+mn-ea"/>
                <a:cs typeface="+mn-cs"/>
              </a:rPr>
              <a:t>Hudoc at a </a:t>
            </a:r>
            <a:r>
              <a:rPr lang="fr-FR" altLang="en-US" sz="4000" kern="1200" dirty="0" err="1" smtClean="0">
                <a:latin typeface="Verdana" pitchFamily="34" charset="0"/>
                <a:ea typeface="+mn-ea"/>
                <a:cs typeface="+mn-cs"/>
              </a:rPr>
              <a:t>glance</a:t>
            </a:r>
            <a:endParaRPr lang="en-GB" altLang="en-US" sz="4000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2276872"/>
            <a:ext cx="6840760" cy="2951163"/>
          </a:xfrm>
        </p:spPr>
        <p:txBody>
          <a:bodyPr/>
          <a:lstStyle/>
          <a:p>
            <a:pPr eaLnBrk="1" hangingPunct="1"/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3,8M+ </a:t>
            </a:r>
            <a:r>
              <a:rPr lang="fr-FR" alt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visitors</a:t>
            </a:r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2016</a:t>
            </a:r>
          </a:p>
          <a:p>
            <a:pPr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Total # of documents as of April 2017</a:t>
            </a:r>
          </a:p>
          <a:p>
            <a:pPr lvl="1" eaLnBrk="1" hangingPunct="1"/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136K+ (7% increase vs last year)</a:t>
            </a:r>
            <a:endParaRPr lang="en-US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NOL </a:t>
            </a:r>
            <a:r>
              <a:rPr lang="fr-FR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translations</a:t>
            </a:r>
          </a:p>
          <a:p>
            <a:pPr marL="857250" lvl="1" indent="-457200" eaLnBrk="1" hangingPunct="1"/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21,4K+ </a:t>
            </a:r>
            <a:r>
              <a:rPr lang="fr-FR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as of 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April 2017 (+22% y/y)</a:t>
            </a:r>
          </a:p>
          <a:p>
            <a:pPr marL="857250" lvl="1" indent="-457200" eaLnBrk="1" hangingPunct="1"/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~16% of </a:t>
            </a:r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whole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DB</a:t>
            </a:r>
            <a:endParaRPr lang="fr-FR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NOL interfaces</a:t>
            </a:r>
          </a:p>
          <a:p>
            <a:pPr marL="857250" lvl="1" indent="-457200" eaLnBrk="1" hangingPunct="1"/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Currently 2 (TUR Nov 2013, 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RUS </a:t>
            </a:r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2014)</a:t>
            </a:r>
          </a:p>
          <a:p>
            <a:pPr eaLnBrk="1" hangingPunct="1"/>
            <a:endParaRPr lang="en-US" alt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1200" dirty="0">
                <a:latin typeface="Verdana" pitchFamily="34" charset="0"/>
                <a:ea typeface="+mn-ea"/>
                <a:cs typeface="+mn-cs"/>
              </a:rPr>
              <a:t>NOL Translations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4513"/>
            <a:ext cx="7200800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60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33475"/>
            <a:ext cx="8229600" cy="855365"/>
          </a:xfrm>
        </p:spPr>
        <p:txBody>
          <a:bodyPr/>
          <a:lstStyle/>
          <a:p>
            <a:pPr eaLnBrk="1" hangingPunct="1"/>
            <a:r>
              <a:rPr lang="fr-FR" altLang="en-US" sz="4000" kern="1200" dirty="0" smtClean="0">
                <a:latin typeface="Verdana" pitchFamily="34" charset="0"/>
                <a:ea typeface="+mn-ea"/>
                <a:cs typeface="+mn-cs"/>
              </a:rPr>
              <a:t>Hudoc </a:t>
            </a:r>
            <a:r>
              <a:rPr lang="fr-FR" altLang="en-US" sz="4000" kern="1200" dirty="0" err="1" smtClean="0">
                <a:latin typeface="Verdana" pitchFamily="34" charset="0"/>
                <a:ea typeface="+mn-ea"/>
                <a:cs typeface="+mn-cs"/>
              </a:rPr>
              <a:t>next</a:t>
            </a:r>
            <a:r>
              <a:rPr lang="fr-FR" altLang="en-US" sz="4000" kern="1200" dirty="0" smtClean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FR" altLang="en-US" sz="4000" kern="1200" dirty="0" err="1" smtClean="0">
                <a:latin typeface="Verdana" pitchFamily="34" charset="0"/>
                <a:ea typeface="+mn-ea"/>
                <a:cs typeface="+mn-cs"/>
              </a:rPr>
              <a:t>steps</a:t>
            </a:r>
            <a:endParaRPr lang="en-GB" altLang="en-US" sz="4000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2276872"/>
            <a:ext cx="6552728" cy="2951163"/>
          </a:xfrm>
        </p:spPr>
        <p:txBody>
          <a:bodyPr/>
          <a:lstStyle/>
          <a:p>
            <a:pPr eaLnBrk="1" hangingPunct="1"/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Future NOL interfaces</a:t>
            </a:r>
          </a:p>
          <a:p>
            <a:pPr marL="857250" lvl="1" indent="-457200" eaLnBrk="1" hangingPunct="1"/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Spanish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 </a:t>
            </a:r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2017</a:t>
            </a:r>
            <a:endParaRPr lang="fr-FR" alt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 eaLnBrk="1" hangingPunct="1"/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Georgian</a:t>
            </a:r>
            <a:endParaRPr lang="fr-FR" alt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 eaLnBrk="1" hangingPunct="1"/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Bulgarian</a:t>
            </a:r>
            <a:endParaRPr lang="fr-FR" alt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 eaLnBrk="1" hangingPunct="1"/>
            <a:r>
              <a:rPr lang="fr-FR" alt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Ukrainian</a:t>
            </a:r>
            <a:endParaRPr lang="fr-FR" alt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 eaLnBrk="1" hangingPunct="1"/>
            <a:r>
              <a:rPr lang="fr-FR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More…</a:t>
            </a:r>
            <a:endParaRPr lang="fr-FR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98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33475"/>
            <a:ext cx="8229600" cy="855365"/>
          </a:xfrm>
        </p:spPr>
        <p:txBody>
          <a:bodyPr/>
          <a:lstStyle/>
          <a:p>
            <a:pPr eaLnBrk="1" hangingPunct="1"/>
            <a:r>
              <a:rPr lang="fr-FR" altLang="en-US" sz="4000" kern="1200" dirty="0" smtClean="0">
                <a:latin typeface="Verdana" pitchFamily="34" charset="0"/>
                <a:ea typeface="+mn-ea"/>
                <a:cs typeface="+mn-cs"/>
              </a:rPr>
              <a:t>Hudoc </a:t>
            </a:r>
            <a:r>
              <a:rPr lang="fr-FR" altLang="en-US" sz="4000" kern="1200" dirty="0" err="1" smtClean="0">
                <a:latin typeface="Verdana" pitchFamily="34" charset="0"/>
                <a:ea typeface="+mn-ea"/>
                <a:cs typeface="+mn-cs"/>
              </a:rPr>
              <a:t>next</a:t>
            </a:r>
            <a:r>
              <a:rPr lang="fr-FR" altLang="en-US" sz="4000" kern="1200" dirty="0" smtClean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FR" altLang="en-US" sz="4000" kern="1200" dirty="0" err="1" smtClean="0">
                <a:latin typeface="Verdana" pitchFamily="34" charset="0"/>
                <a:ea typeface="+mn-ea"/>
                <a:cs typeface="+mn-cs"/>
              </a:rPr>
              <a:t>steps</a:t>
            </a:r>
            <a:endParaRPr lang="en-GB" altLang="en-US" sz="4000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2276872"/>
            <a:ext cx="6552728" cy="3312368"/>
          </a:xfrm>
        </p:spPr>
        <p:txBody>
          <a:bodyPr/>
          <a:lstStyle/>
          <a:p>
            <a:pPr eaLnBrk="1" hangingPunct="1"/>
            <a:r>
              <a:rPr lang="fr-FR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Phase 4</a:t>
            </a:r>
          </a:p>
          <a:p>
            <a:pPr lvl="1" eaLnBrk="1" hangingPunct="1"/>
            <a:r>
              <a:rPr lang="en-GB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Unified Search - across the HUDOC </a:t>
            </a:r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collections</a:t>
            </a:r>
          </a:p>
          <a:p>
            <a:pPr lvl="1" eaLnBrk="1" hangingPunct="1"/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Improved </a:t>
            </a:r>
            <a:r>
              <a:rPr lang="en-GB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Spell </a:t>
            </a:r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Checking - Done</a:t>
            </a:r>
          </a:p>
          <a:p>
            <a:pPr lvl="1" eaLnBrk="1" hangingPunct="1"/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Improved Filters (NOT lookup, Document Definition filter, Hide metadata </a:t>
            </a:r>
            <a:r>
              <a:rPr lang="en-GB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only </a:t>
            </a:r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docs) - Done</a:t>
            </a:r>
          </a:p>
          <a:p>
            <a:pPr lvl="1" eaLnBrk="1" hangingPunct="1"/>
            <a:r>
              <a:rPr lang="en-GB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Topics/Concepts </a:t>
            </a:r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POC</a:t>
            </a:r>
          </a:p>
          <a:p>
            <a:pPr lvl="1" eaLnBrk="1" hangingPunct="1"/>
            <a:r>
              <a:rPr lang="en-GB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Pending translations</a:t>
            </a:r>
            <a:endParaRPr lang="en-GB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en-GB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fr-FR" alt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58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198"/>
            <a:ext cx="8229600" cy="1143000"/>
          </a:xfrm>
        </p:spPr>
        <p:txBody>
          <a:bodyPr/>
          <a:lstStyle/>
          <a:p>
            <a:r>
              <a:rPr lang="en-US" sz="4000" kern="1200" dirty="0">
                <a:latin typeface="Verdana" pitchFamily="34" charset="0"/>
                <a:ea typeface="+mn-ea"/>
                <a:cs typeface="+mn-cs"/>
              </a:rPr>
              <a:t>Other ECHR case-law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3857"/>
            <a:ext cx="8229600" cy="4281487"/>
          </a:xfrm>
        </p:spPr>
        <p:txBody>
          <a:bodyPr/>
          <a:lstStyle/>
          <a:p>
            <a:r>
              <a:rPr lang="en-GB" dirty="0"/>
              <a:t>Reports of Judgments and Decisions (Official series</a:t>
            </a:r>
            <a:r>
              <a:rPr lang="en-GB" dirty="0" smtClean="0"/>
              <a:t>)</a:t>
            </a:r>
          </a:p>
          <a:p>
            <a:r>
              <a:rPr lang="en-US" dirty="0"/>
              <a:t>Case-Law </a:t>
            </a:r>
            <a:r>
              <a:rPr lang="en-US" dirty="0" smtClean="0"/>
              <a:t>Information </a:t>
            </a:r>
            <a:r>
              <a:rPr lang="en-US" dirty="0"/>
              <a:t>Note </a:t>
            </a:r>
            <a:endParaRPr lang="en-US" dirty="0" smtClean="0"/>
          </a:p>
          <a:p>
            <a:r>
              <a:rPr lang="en-US" dirty="0"/>
              <a:t>Admissibility </a:t>
            </a:r>
            <a:r>
              <a:rPr lang="en-US" dirty="0" smtClean="0"/>
              <a:t>guide</a:t>
            </a:r>
          </a:p>
          <a:p>
            <a:r>
              <a:rPr lang="en-US" dirty="0"/>
              <a:t>Case-law </a:t>
            </a:r>
            <a:r>
              <a:rPr lang="en-US" dirty="0" smtClean="0"/>
              <a:t>guides</a:t>
            </a:r>
          </a:p>
          <a:p>
            <a:r>
              <a:rPr lang="en-US" dirty="0"/>
              <a:t>Case-law research </a:t>
            </a:r>
            <a:r>
              <a:rPr lang="en-US" dirty="0" smtClean="0"/>
              <a:t>reports</a:t>
            </a:r>
          </a:p>
          <a:p>
            <a:r>
              <a:rPr lang="en-GB" dirty="0" smtClean="0"/>
              <a:t>Factsheets</a:t>
            </a:r>
          </a:p>
          <a:p>
            <a:r>
              <a:rPr lang="en-US" dirty="0"/>
              <a:t>Country profiles 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ECHRPublication</a:t>
            </a:r>
            <a:r>
              <a:rPr lang="en-US" dirty="0" smtClean="0"/>
              <a:t> twitter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9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1200" dirty="0">
                <a:latin typeface="Verdana" pitchFamily="34" charset="0"/>
                <a:ea typeface="+mn-ea"/>
                <a:cs typeface="+mn-cs"/>
              </a:rPr>
              <a:t>Twitter </a:t>
            </a:r>
            <a:r>
              <a:rPr lang="en-US" sz="4000" kern="1200" dirty="0" smtClean="0">
                <a:latin typeface="Verdana" pitchFamily="34" charset="0"/>
                <a:ea typeface="+mn-ea"/>
                <a:cs typeface="+mn-cs"/>
              </a:rPr>
              <a:t>followers</a:t>
            </a:r>
            <a:br>
              <a:rPr lang="en-US" sz="4000" kern="1200" dirty="0" smtClean="0">
                <a:latin typeface="Verdana" pitchFamily="34" charset="0"/>
                <a:ea typeface="+mn-ea"/>
                <a:cs typeface="+mn-cs"/>
              </a:rPr>
            </a:br>
            <a:r>
              <a:rPr lang="en-US" sz="1100" kern="1200" dirty="0" smtClean="0">
                <a:latin typeface="Verdana" pitchFamily="34" charset="0"/>
                <a:ea typeface="+mn-ea"/>
                <a:cs typeface="+mn-cs"/>
              </a:rPr>
              <a:t>(as of </a:t>
            </a:r>
            <a:r>
              <a:rPr lang="en-US" sz="1100" kern="1200" dirty="0" err="1" smtClean="0">
                <a:latin typeface="Verdana" pitchFamily="34" charset="0"/>
                <a:ea typeface="+mn-ea"/>
                <a:cs typeface="+mn-cs"/>
              </a:rPr>
              <a:t>june</a:t>
            </a:r>
            <a:r>
              <a:rPr lang="en-US" sz="1100" kern="1200" dirty="0" smtClean="0">
                <a:latin typeface="Verdana" pitchFamily="34" charset="0"/>
                <a:ea typeface="+mn-ea"/>
                <a:cs typeface="+mn-cs"/>
              </a:rPr>
              <a:t> 2016)</a:t>
            </a:r>
            <a:endParaRPr lang="en-US" sz="4000" kern="1200" dirty="0"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55604"/>
            <a:ext cx="6395258" cy="40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71800" y="5445224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FFFFFF"/>
                </a:solidFill>
                <a:hlinkClick r:id="rId4"/>
              </a:rPr>
              <a:t>@</a:t>
            </a:r>
            <a:r>
              <a:rPr lang="en-US" sz="3200" dirty="0" err="1" smtClean="0">
                <a:solidFill>
                  <a:srgbClr val="FFFFFF"/>
                </a:solidFill>
                <a:hlinkClick r:id="rId4"/>
              </a:rPr>
              <a:t>ECHRPublication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89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1200" dirty="0">
                <a:latin typeface="Verdana" pitchFamily="34" charset="0"/>
                <a:ea typeface="+mn-ea"/>
                <a:cs typeface="+mn-cs"/>
              </a:rPr>
              <a:t>Twitter </a:t>
            </a:r>
            <a:r>
              <a:rPr lang="en-US" sz="4000" kern="1200" dirty="0" smtClean="0">
                <a:latin typeface="Verdana" pitchFamily="34" charset="0"/>
                <a:ea typeface="+mn-ea"/>
                <a:cs typeface="+mn-cs"/>
              </a:rPr>
              <a:t>followers</a:t>
            </a:r>
            <a:r>
              <a:rPr lang="en-US" sz="4000" kern="1200" dirty="0">
                <a:latin typeface="Verdana" pitchFamily="34" charset="0"/>
                <a:ea typeface="+mn-ea"/>
                <a:cs typeface="+mn-cs"/>
              </a:rPr>
              <a:t/>
            </a:r>
            <a:br>
              <a:rPr lang="en-US" sz="4000" kern="1200" dirty="0">
                <a:latin typeface="Verdana" pitchFamily="34" charset="0"/>
                <a:ea typeface="+mn-ea"/>
                <a:cs typeface="+mn-cs"/>
              </a:rPr>
            </a:br>
            <a:r>
              <a:rPr lang="en-US" sz="1100" kern="1200" dirty="0">
                <a:latin typeface="Verdana" pitchFamily="34" charset="0"/>
                <a:ea typeface="+mn-ea"/>
                <a:cs typeface="+mn-cs"/>
              </a:rPr>
              <a:t>(as of </a:t>
            </a:r>
            <a:r>
              <a:rPr lang="en-US" sz="1100" kern="1200" dirty="0" err="1" smtClean="0">
                <a:latin typeface="Verdana" pitchFamily="34" charset="0"/>
                <a:ea typeface="+mn-ea"/>
                <a:cs typeface="+mn-cs"/>
              </a:rPr>
              <a:t>april</a:t>
            </a:r>
            <a:r>
              <a:rPr lang="en-US" sz="1100" kern="1200" dirty="0" smtClean="0">
                <a:latin typeface="Verdana" pitchFamily="34" charset="0"/>
                <a:ea typeface="+mn-ea"/>
                <a:cs typeface="+mn-cs"/>
              </a:rPr>
              <a:t> 2017)</a:t>
            </a:r>
            <a:endParaRPr lang="en-US" sz="1100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1800" y="5445224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FFFFFF"/>
                </a:solidFill>
                <a:hlinkClick r:id="rId2"/>
              </a:rPr>
              <a:t>@</a:t>
            </a:r>
            <a:r>
              <a:rPr lang="en-US" sz="3200" dirty="0" err="1" smtClean="0">
                <a:solidFill>
                  <a:srgbClr val="FFFFFF"/>
                </a:solidFill>
                <a:hlinkClick r:id="rId2"/>
              </a:rPr>
              <a:t>ECHRPublication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3" y="1362075"/>
            <a:ext cx="6973887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37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altLang="en-US" sz="440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Questions ?</a:t>
            </a:r>
            <a:endParaRPr lang="en-GB" altLang="en-US" sz="440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9" name="Picture 7" descr="j01958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1916113"/>
            <a:ext cx="1773237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10"/>
          <p:cNvSpPr>
            <a:spLocks noChangeArrowheads="1"/>
          </p:cNvSpPr>
          <p:nvPr/>
        </p:nvSpPr>
        <p:spPr bwMode="auto">
          <a:xfrm>
            <a:off x="1927094" y="4149725"/>
            <a:ext cx="57263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For any further information</a:t>
            </a:r>
          </a:p>
          <a:p>
            <a:pPr algn="ctr" eaLnBrk="1" hangingPunct="1"/>
            <a:r>
              <a:rPr lang="en-US" altLang="en-US" sz="28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  <a:hlinkClick r:id="rId4"/>
              </a:rPr>
              <a:t>Stefano.palermiti@echr.coe.int</a:t>
            </a:r>
            <a:endParaRPr lang="en-US" altLang="en-US" sz="2800" dirty="0" smtClean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Conception personnalisée">
      <a:majorFont>
        <a:latin typeface="Book Antiqua"/>
        <a:ea typeface=""/>
        <a:cs typeface=""/>
      </a:majorFont>
      <a:minorFont>
        <a:latin typeface="Helvetic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stealth" w="lg" len="lg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stealth" w="lg" len="lg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eption personnalisée 13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FFFFFF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7000</TotalTime>
  <Words>174</Words>
  <Application>Microsoft Office PowerPoint</Application>
  <PresentationFormat>On-screen Show (4:3)</PresentationFormat>
  <Paragraphs>56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Conception personnalisée</vt:lpstr>
      <vt:lpstr>PowerPoint Presentation</vt:lpstr>
      <vt:lpstr>Hudoc at a glance</vt:lpstr>
      <vt:lpstr>NOL Translations</vt:lpstr>
      <vt:lpstr>Hudoc next steps</vt:lpstr>
      <vt:lpstr>Hudoc next steps</vt:lpstr>
      <vt:lpstr>Other ECHR case-law tools</vt:lpstr>
      <vt:lpstr>Twitter followers (as of june 2016)</vt:lpstr>
      <vt:lpstr>Twitter followers (as of april 2017)</vt:lpstr>
      <vt:lpstr>PowerPoint Presentation</vt:lpstr>
    </vt:vector>
  </TitlesOfParts>
  <Company>European Court of Human Right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Protection of Human Rights in Europe</dc:title>
  <dc:creator>darcy</dc:creator>
  <cp:lastModifiedBy>Palermiti, Stefano</cp:lastModifiedBy>
  <cp:revision>284</cp:revision>
  <cp:lastPrinted>2016-06-16T07:46:13Z</cp:lastPrinted>
  <dcterms:created xsi:type="dcterms:W3CDTF">2005-03-29T07:41:03Z</dcterms:created>
  <dcterms:modified xsi:type="dcterms:W3CDTF">2017-04-27T07:43:55Z</dcterms:modified>
</cp:coreProperties>
</file>